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853" r:id="rId2"/>
  </p:sldMasterIdLst>
  <p:notesMasterIdLst>
    <p:notesMasterId r:id="rId34"/>
  </p:notesMasterIdLst>
  <p:handoutMasterIdLst>
    <p:handoutMasterId r:id="rId35"/>
  </p:handoutMasterIdLst>
  <p:sldIdLst>
    <p:sldId id="695" r:id="rId3"/>
    <p:sldId id="746" r:id="rId4"/>
    <p:sldId id="752" r:id="rId5"/>
    <p:sldId id="748" r:id="rId6"/>
    <p:sldId id="753" r:id="rId7"/>
    <p:sldId id="766" r:id="rId8"/>
    <p:sldId id="749" r:id="rId9"/>
    <p:sldId id="750" r:id="rId10"/>
    <p:sldId id="751" r:id="rId11"/>
    <p:sldId id="758" r:id="rId12"/>
    <p:sldId id="754" r:id="rId13"/>
    <p:sldId id="701" r:id="rId14"/>
    <p:sldId id="732" r:id="rId15"/>
    <p:sldId id="733" r:id="rId16"/>
    <p:sldId id="702" r:id="rId17"/>
    <p:sldId id="699" r:id="rId18"/>
    <p:sldId id="730" r:id="rId19"/>
    <p:sldId id="755" r:id="rId20"/>
    <p:sldId id="760" r:id="rId21"/>
    <p:sldId id="729" r:id="rId22"/>
    <p:sldId id="703" r:id="rId23"/>
    <p:sldId id="763" r:id="rId24"/>
    <p:sldId id="764" r:id="rId25"/>
    <p:sldId id="707" r:id="rId26"/>
    <p:sldId id="767" r:id="rId27"/>
    <p:sldId id="721" r:id="rId28"/>
    <p:sldId id="765" r:id="rId29"/>
    <p:sldId id="759" r:id="rId30"/>
    <p:sldId id="708" r:id="rId31"/>
    <p:sldId id="717" r:id="rId32"/>
    <p:sldId id="768" r:id="rId33"/>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id="{6F3D2C18-CE42-F647-AAF5-84BE65EBB1DF}">
          <p14:sldIdLst>
            <p14:sldId id="695"/>
            <p14:sldId id="746"/>
            <p14:sldId id="752"/>
            <p14:sldId id="748"/>
            <p14:sldId id="753"/>
            <p14:sldId id="766"/>
            <p14:sldId id="749"/>
            <p14:sldId id="750"/>
            <p14:sldId id="751"/>
            <p14:sldId id="758"/>
            <p14:sldId id="754"/>
            <p14:sldId id="701"/>
            <p14:sldId id="732"/>
            <p14:sldId id="733"/>
            <p14:sldId id="702"/>
            <p14:sldId id="699"/>
            <p14:sldId id="730"/>
            <p14:sldId id="755"/>
            <p14:sldId id="760"/>
            <p14:sldId id="729"/>
            <p14:sldId id="703"/>
            <p14:sldId id="763"/>
            <p14:sldId id="764"/>
            <p14:sldId id="707"/>
            <p14:sldId id="767"/>
            <p14:sldId id="721"/>
            <p14:sldId id="765"/>
            <p14:sldId id="759"/>
            <p14:sldId id="708"/>
            <p14:sldId id="717"/>
            <p14:sldId id="768"/>
          </p14:sldIdLst>
        </p14:section>
        <p14:section name="Contacto" id="{0A42634B-7BFB-084A-8DCA-35700CA0F97C}">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4" autoAdjust="0"/>
    <p:restoredTop sz="53079" autoAdjust="0"/>
  </p:normalViewPr>
  <p:slideViewPr>
    <p:cSldViewPr snapToGrid="0" snapToObjects="1">
      <p:cViewPr varScale="1">
        <p:scale>
          <a:sx n="37" d="100"/>
          <a:sy n="37" d="100"/>
        </p:scale>
        <p:origin x="1844" y="32"/>
      </p:cViewPr>
      <p:guideLst>
        <p:guide orient="horz" pos="2160"/>
        <p:guide pos="3840"/>
      </p:guideLst>
    </p:cSldViewPr>
  </p:slideViewPr>
  <p:outlineViewPr>
    <p:cViewPr>
      <p:scale>
        <a:sx n="33" d="100"/>
        <a:sy n="33" d="100"/>
      </p:scale>
      <p:origin x="0" y="-21152"/>
    </p:cViewPr>
  </p:outlineViewPr>
  <p:notesTextViewPr>
    <p:cViewPr>
      <p:scale>
        <a:sx n="1" d="1"/>
        <a:sy n="1" d="1"/>
      </p:scale>
      <p:origin x="0" y="0"/>
    </p:cViewPr>
  </p:notesTextViewPr>
  <p:sorterViewPr>
    <p:cViewPr>
      <p:scale>
        <a:sx n="130" d="100"/>
        <a:sy n="130" d="100"/>
      </p:scale>
      <p:origin x="0" y="-5382"/>
    </p:cViewPr>
  </p:sorterViewPr>
  <p:notesViewPr>
    <p:cSldViewPr snapToGrid="0" snapToObjects="1">
      <p:cViewPr varScale="1">
        <p:scale>
          <a:sx n="146" d="100"/>
          <a:sy n="146" d="100"/>
        </p:scale>
        <p:origin x="593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5427"/>
          </a:xfrm>
          <a:prstGeom prst="rect">
            <a:avLst/>
          </a:prstGeom>
        </p:spPr>
        <p:txBody>
          <a:bodyPr vert="horz" lIns="93177" tIns="46589" rIns="93177" bIns="46589"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50444" y="0"/>
            <a:ext cx="2945659" cy="495427"/>
          </a:xfrm>
          <a:prstGeom prst="rect">
            <a:avLst/>
          </a:prstGeom>
        </p:spPr>
        <p:txBody>
          <a:bodyPr vert="horz" lIns="93177" tIns="46589" rIns="93177" bIns="46589" rtlCol="0"/>
          <a:lstStyle>
            <a:lvl1pPr algn="r">
              <a:defRPr sz="1200"/>
            </a:lvl1pPr>
          </a:lstStyle>
          <a:p>
            <a:fld id="{52B79C51-28E4-1A4E-9104-7A3D3416B7D5}" type="datetimeFigureOut">
              <a:rPr lang="en-US" smtClean="0">
                <a:latin typeface="Arial" charset="0"/>
              </a:rPr>
              <a:t>9/27/2023</a:t>
            </a:fld>
            <a:endParaRPr lang="en-US" dirty="0">
              <a:latin typeface="Arial" charset="0"/>
            </a:endParaRPr>
          </a:p>
        </p:txBody>
      </p:sp>
      <p:sp>
        <p:nvSpPr>
          <p:cNvPr id="4" name="Footer Placeholder 3"/>
          <p:cNvSpPr>
            <a:spLocks noGrp="1"/>
          </p:cNvSpPr>
          <p:nvPr>
            <p:ph type="ftr" sz="quarter" idx="2"/>
          </p:nvPr>
        </p:nvSpPr>
        <p:spPr>
          <a:xfrm>
            <a:off x="1" y="9378824"/>
            <a:ext cx="2945659" cy="495426"/>
          </a:xfrm>
          <a:prstGeom prst="rect">
            <a:avLst/>
          </a:prstGeom>
        </p:spPr>
        <p:txBody>
          <a:bodyPr vert="horz" lIns="93177" tIns="46589" rIns="93177" bIns="46589"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50444" y="9378824"/>
            <a:ext cx="2945659" cy="495426"/>
          </a:xfrm>
          <a:prstGeom prst="rect">
            <a:avLst/>
          </a:prstGeom>
        </p:spPr>
        <p:txBody>
          <a:bodyPr vert="horz" lIns="93177" tIns="46589" rIns="93177" bIns="46589" rtlCol="0" anchor="b"/>
          <a:lstStyle>
            <a:lvl1pPr algn="r">
              <a:defRPr sz="1200"/>
            </a:lvl1pPr>
          </a:lstStyle>
          <a:p>
            <a:fld id="{28B93241-1C6B-8247-9681-2F5B07E7CA86}" type="slidenum">
              <a:rPr lang="en-US" smtClean="0">
                <a:latin typeface="Arial" charset="0"/>
              </a:rPr>
              <a:t>‹Nº›</a:t>
            </a:fld>
            <a:endParaRPr lang="en-US" dirty="0">
              <a:latin typeface="Arial" charset="0"/>
            </a:endParaRPr>
          </a:p>
        </p:txBody>
      </p:sp>
    </p:spTree>
    <p:extLst>
      <p:ext uri="{BB962C8B-B14F-4D97-AF65-F5344CB8AC3E}">
        <p14:creationId xmlns:p14="http://schemas.microsoft.com/office/powerpoint/2010/main" val="972125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5427"/>
          </a:xfrm>
          <a:prstGeom prst="rect">
            <a:avLst/>
          </a:prstGeom>
        </p:spPr>
        <p:txBody>
          <a:bodyPr vert="horz" lIns="93177" tIns="46589" rIns="93177" bIns="46589"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50444" y="0"/>
            <a:ext cx="2945659" cy="495427"/>
          </a:xfrm>
          <a:prstGeom prst="rect">
            <a:avLst/>
          </a:prstGeom>
        </p:spPr>
        <p:txBody>
          <a:bodyPr vert="horz" lIns="93177" tIns="46589" rIns="93177" bIns="46589" rtlCol="0"/>
          <a:lstStyle>
            <a:lvl1pPr algn="r">
              <a:defRPr sz="1200" b="0" i="0">
                <a:latin typeface="Arial" charset="0"/>
              </a:defRPr>
            </a:lvl1pPr>
          </a:lstStyle>
          <a:p>
            <a:fld id="{C4A1040F-ACD4-1242-A2FA-A3047F7C498A}" type="datetimeFigureOut">
              <a:rPr lang="en-US" smtClean="0"/>
              <a:pPr/>
              <a:t>9/27/2023</a:t>
            </a:fld>
            <a:endParaRPr lang="en-US" dirty="0"/>
          </a:p>
        </p:txBody>
      </p:sp>
      <p:sp>
        <p:nvSpPr>
          <p:cNvPr id="4" name="Slide Image Placeholder 3"/>
          <p:cNvSpPr>
            <a:spLocks noGrp="1" noRot="1" noChangeAspect="1"/>
          </p:cNvSpPr>
          <p:nvPr>
            <p:ph type="sldImg" idx="2"/>
          </p:nvPr>
        </p:nvSpPr>
        <p:spPr>
          <a:xfrm>
            <a:off x="436563" y="1235075"/>
            <a:ext cx="5924550" cy="3332163"/>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9768" y="4751982"/>
            <a:ext cx="5438140" cy="3887986"/>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378824"/>
            <a:ext cx="2945659" cy="495426"/>
          </a:xfrm>
          <a:prstGeom prst="rect">
            <a:avLst/>
          </a:prstGeom>
        </p:spPr>
        <p:txBody>
          <a:bodyPr vert="horz" lIns="93177" tIns="46589" rIns="93177" bIns="46589"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50444" y="9378824"/>
            <a:ext cx="2945659" cy="495426"/>
          </a:xfrm>
          <a:prstGeom prst="rect">
            <a:avLst/>
          </a:prstGeom>
        </p:spPr>
        <p:txBody>
          <a:bodyPr vert="horz" lIns="93177" tIns="46589" rIns="93177" bIns="46589" rtlCol="0" anchor="b"/>
          <a:lstStyle>
            <a:lvl1pPr algn="r">
              <a:defRPr sz="1200" b="0" i="0">
                <a:latin typeface="Arial" charset="0"/>
              </a:defRPr>
            </a:lvl1pPr>
          </a:lstStyle>
          <a:p>
            <a:fld id="{23A96204-D726-2441-8F9E-4E5E95FD7499}" type="slidenum">
              <a:rPr lang="en-US" smtClean="0"/>
              <a:pPr/>
              <a:t>‹Nº›</a:t>
            </a:fld>
            <a:endParaRPr lang="en-US" dirty="0"/>
          </a:p>
        </p:txBody>
      </p:sp>
    </p:spTree>
    <p:extLst>
      <p:ext uri="{BB962C8B-B14F-4D97-AF65-F5344CB8AC3E}">
        <p14:creationId xmlns:p14="http://schemas.microsoft.com/office/powerpoint/2010/main" val="62014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Hacer hincapié en que la campaña</a:t>
            </a:r>
            <a:r>
              <a:rPr lang="es-ES" baseline="0" dirty="0" smtClean="0"/>
              <a:t> de VRS es una novedad. Es un anticuerpo monoclonal y además va a ser de administración tanto en atención primaria como en hospitales. </a:t>
            </a:r>
          </a:p>
          <a:p>
            <a:endParaRPr lang="es-ES" baseline="0" dirty="0" smtClean="0"/>
          </a:p>
          <a:p>
            <a:r>
              <a:rPr lang="es-ES" baseline="0" dirty="0" smtClean="0"/>
              <a:t>En relación con la gripe y </a:t>
            </a:r>
            <a:r>
              <a:rPr lang="es-ES" baseline="0" dirty="0" err="1" smtClean="0"/>
              <a:t>covid</a:t>
            </a:r>
            <a:r>
              <a:rPr lang="es-ES" baseline="0" dirty="0" smtClean="0"/>
              <a:t>, la campaña es la habitual pero como novedad destaca la inclusión de la </a:t>
            </a:r>
            <a:r>
              <a:rPr lang="es-ES" baseline="0" dirty="0" err="1" smtClean="0"/>
              <a:t>vscunacion</a:t>
            </a:r>
            <a:r>
              <a:rPr lang="es-ES" baseline="0" dirty="0" smtClean="0"/>
              <a:t> contra la gripe de la población infantil desde 6 meses a 4 años y 11 meses y ¿el grupo de fumadores?. </a:t>
            </a:r>
          </a:p>
          <a:p>
            <a:endParaRPr lang="es-ES" baseline="0" dirty="0" smtClean="0"/>
          </a:p>
          <a:p>
            <a:r>
              <a:rPr lang="es-ES" baseline="0" dirty="0" smtClean="0"/>
              <a:t> </a:t>
            </a:r>
          </a:p>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a:t>
            </a:fld>
            <a:endParaRPr lang="en-US" dirty="0"/>
          </a:p>
        </p:txBody>
      </p:sp>
    </p:spTree>
    <p:extLst>
      <p:ext uri="{BB962C8B-B14F-4D97-AF65-F5344CB8AC3E}">
        <p14:creationId xmlns:p14="http://schemas.microsoft.com/office/powerpoint/2010/main" val="500098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11</a:t>
            </a:fld>
            <a:endParaRPr lang="en-US" dirty="0"/>
          </a:p>
        </p:txBody>
      </p:sp>
    </p:spTree>
    <p:extLst>
      <p:ext uri="{BB962C8B-B14F-4D97-AF65-F5344CB8AC3E}">
        <p14:creationId xmlns:p14="http://schemas.microsoft.com/office/powerpoint/2010/main" val="233229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 años anteriores, son los mismos objetivos. (en la </a:t>
            </a:r>
            <a:r>
              <a:rPr lang="es-ES" dirty="0" err="1" smtClean="0"/>
              <a:t>diapo</a:t>
            </a:r>
            <a:r>
              <a:rPr lang="es-ES" dirty="0" smtClean="0"/>
              <a:t> no están todos los objetivos)</a:t>
            </a:r>
          </a:p>
          <a:p>
            <a:r>
              <a:rPr lang="es-ES" dirty="0" smtClean="0"/>
              <a:t>Hacer hincapié en los trabajadores sanitarios. Es fundamental que se vacunen para dar ejemplo y para disminuir transmisión. </a:t>
            </a:r>
          </a:p>
          <a:p>
            <a:r>
              <a:rPr lang="es-ES" dirty="0" smtClean="0"/>
              <a:t>Las coberturas en sanitarios siempre son bajas</a:t>
            </a:r>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12</a:t>
            </a:fld>
            <a:endParaRPr lang="en-US" dirty="0"/>
          </a:p>
        </p:txBody>
      </p:sp>
    </p:spTree>
    <p:extLst>
      <p:ext uri="{BB962C8B-B14F-4D97-AF65-F5344CB8AC3E}">
        <p14:creationId xmlns:p14="http://schemas.microsoft.com/office/powerpoint/2010/main" val="3626274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a:t>
            </a:r>
            <a:r>
              <a:rPr lang="es-ES" baseline="0" dirty="0" smtClean="0"/>
              <a:t> incidencia estimada de gripe se obtiene de las consultas atendidas por gripe en atención primaria y son clasificadas con el código CIAP R-80, es una vigilancia </a:t>
            </a:r>
            <a:r>
              <a:rPr lang="es-ES" baseline="0" dirty="0" err="1" smtClean="0"/>
              <a:t>sindrómica</a:t>
            </a:r>
            <a:r>
              <a:rPr lang="es-ES" baseline="0" dirty="0" smtClean="0"/>
              <a:t>.</a:t>
            </a:r>
          </a:p>
          <a:p>
            <a:endParaRPr lang="es-ES" baseline="0" dirty="0" smtClean="0"/>
          </a:p>
          <a:p>
            <a:r>
              <a:rPr lang="es-ES" baseline="0" dirty="0" smtClean="0"/>
              <a:t>En la semana 42 de 2022, a mitad de octubre se superó el umbral, permaneciendo en valores cercanos al mismo hasta la semana 12 de 2023, un total de 20 semanas, el pico de incidencia se alcanzó en la semana 10 de 2023, marzo, alcanzando una incidencia de 158,2 casos por 100.000 habitantes.</a:t>
            </a:r>
          </a:p>
          <a:p>
            <a:endParaRPr lang="es-ES" baseline="0" dirty="0" smtClean="0"/>
          </a:p>
          <a:p>
            <a:r>
              <a:rPr lang="es-ES" baseline="0" dirty="0" smtClean="0"/>
              <a:t>La incidencia acumulada para la temporada (de la semana 40/2022 a la 20/2023) fue de </a:t>
            </a:r>
            <a:r>
              <a:rPr lang="es-ES" sz="1200" b="1" dirty="0" smtClean="0"/>
              <a:t>2.080,3 casos por 100.000 habitantes</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13</a:t>
            </a:fld>
            <a:endParaRPr lang="en-US" dirty="0"/>
          </a:p>
        </p:txBody>
      </p:sp>
    </p:spTree>
    <p:extLst>
      <p:ext uri="{BB962C8B-B14F-4D97-AF65-F5344CB8AC3E}">
        <p14:creationId xmlns:p14="http://schemas.microsoft.com/office/powerpoint/2010/main" val="1872407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solidFill>
                  <a:srgbClr val="FF0000"/>
                </a:solidFill>
              </a:rPr>
              <a:t>La incidencia acumulada para la</a:t>
            </a:r>
            <a:r>
              <a:rPr lang="es-ES" baseline="0" dirty="0" smtClean="0">
                <a:solidFill>
                  <a:srgbClr val="FF0000"/>
                </a:solidFill>
              </a:rPr>
              <a:t> temporada 2022-2023 se aproximó por primera vez a valores previos a la pandemia de SARS CoV2.</a:t>
            </a:r>
          </a:p>
          <a:p>
            <a:endParaRPr lang="es-ES" baseline="0" dirty="0" smtClean="0"/>
          </a:p>
          <a:p>
            <a:r>
              <a:rPr lang="es-ES" baseline="0" dirty="0" smtClean="0"/>
              <a:t>Predominó la circulación de virus de gripe A, aunque también hubo circulación de gripe B.</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14</a:t>
            </a:fld>
            <a:endParaRPr lang="en-US" dirty="0"/>
          </a:p>
        </p:txBody>
      </p:sp>
    </p:spTree>
    <p:extLst>
      <p:ext uri="{BB962C8B-B14F-4D97-AF65-F5344CB8AC3E}">
        <p14:creationId xmlns:p14="http://schemas.microsoft.com/office/powerpoint/2010/main" val="346895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kern="1200" dirty="0" smtClean="0">
              <a:solidFill>
                <a:schemeClr val="tx1"/>
              </a:solidFill>
              <a:effectLst/>
              <a:latin typeface="Arial" charset="0"/>
              <a:ea typeface="+mn-ea"/>
              <a:cs typeface="+mn-cs"/>
            </a:endParaRPr>
          </a:p>
          <a:p>
            <a:r>
              <a:rPr lang="es-ES" sz="1200" b="0" i="0" kern="1200" dirty="0" smtClean="0">
                <a:solidFill>
                  <a:schemeClr val="tx1"/>
                </a:solidFill>
                <a:effectLst/>
                <a:latin typeface="Arial" charset="0"/>
                <a:ea typeface="+mn-ea"/>
                <a:cs typeface="+mn-cs"/>
              </a:rPr>
              <a:t>Mayores 65: 212.000 (74,3%) en mayores de 80 años cobertura cerca del 90%</a:t>
            </a:r>
            <a:endParaRPr lang="es-ES" dirty="0" smtClean="0"/>
          </a:p>
          <a:p>
            <a:endParaRPr lang="es-ES" sz="1200" b="0" i="0" kern="1200" dirty="0" smtClean="0">
              <a:solidFill>
                <a:schemeClr val="tx1"/>
              </a:solidFill>
              <a:effectLst/>
              <a:latin typeface="Arial" charset="0"/>
              <a:ea typeface="+mn-ea"/>
              <a:cs typeface="+mn-cs"/>
            </a:endParaRPr>
          </a:p>
          <a:p>
            <a:r>
              <a:rPr lang="es-ES" sz="1200" b="0" i="0" kern="1200" dirty="0" smtClean="0">
                <a:solidFill>
                  <a:schemeClr val="tx1"/>
                </a:solidFill>
                <a:effectLst/>
                <a:latin typeface="Arial" charset="0"/>
                <a:ea typeface="+mn-ea"/>
                <a:cs typeface="+mn-cs"/>
              </a:rPr>
              <a:t>60-64 años: 32.000 (36%)</a:t>
            </a:r>
            <a:endParaRPr lang="es-ES" dirty="0" smtClean="0"/>
          </a:p>
          <a:p>
            <a:endParaRPr lang="es-ES" sz="1200" b="0" i="0" kern="1200" dirty="0" smtClean="0">
              <a:solidFill>
                <a:schemeClr val="tx1"/>
              </a:solidFill>
              <a:effectLst/>
              <a:latin typeface="Arial" charset="0"/>
              <a:ea typeface="+mn-ea"/>
              <a:cs typeface="+mn-cs"/>
            </a:endParaRPr>
          </a:p>
          <a:p>
            <a:r>
              <a:rPr lang="es-ES" sz="1200" b="0" i="0" kern="1200" dirty="0" smtClean="0">
                <a:solidFill>
                  <a:schemeClr val="tx1"/>
                </a:solidFill>
                <a:effectLst/>
                <a:latin typeface="Arial" charset="0"/>
                <a:ea typeface="+mn-ea"/>
                <a:cs typeface="+mn-cs"/>
              </a:rPr>
              <a:t>Menores 60 años: 83.500</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15</a:t>
            </a:fld>
            <a:endParaRPr lang="en-US" dirty="0"/>
          </a:p>
        </p:txBody>
      </p:sp>
    </p:spTree>
    <p:extLst>
      <p:ext uri="{BB962C8B-B14F-4D97-AF65-F5344CB8AC3E}">
        <p14:creationId xmlns:p14="http://schemas.microsoft.com/office/powerpoint/2010/main" val="404822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Arial" charset="0"/>
                <a:ea typeface="+mn-ea"/>
                <a:cs typeface="+mn-cs"/>
              </a:rPr>
              <a:t>Personas menores de 60 años de edad con las siguientes condiciones de riesgo: </a:t>
            </a:r>
          </a:p>
          <a:p>
            <a:r>
              <a:rPr lang="es-ES" sz="1200" b="0" i="0" u="none" strike="noStrike" kern="1200" baseline="0" dirty="0" smtClean="0">
                <a:solidFill>
                  <a:schemeClr val="tx1"/>
                </a:solidFill>
                <a:latin typeface="Arial" charset="0"/>
                <a:ea typeface="+mn-ea"/>
                <a:cs typeface="+mn-cs"/>
              </a:rPr>
              <a:t> diabetes mellitus y síndrome de Cushing </a:t>
            </a:r>
          </a:p>
          <a:p>
            <a:r>
              <a:rPr lang="es-ES" sz="1200" b="0" i="0" u="none" strike="noStrike" kern="1200" baseline="0" dirty="0" smtClean="0">
                <a:solidFill>
                  <a:schemeClr val="tx1"/>
                </a:solidFill>
                <a:latin typeface="Arial" charset="0"/>
                <a:ea typeface="+mn-ea"/>
                <a:cs typeface="+mn-cs"/>
              </a:rPr>
              <a:t> obesidad mórbida (índice de masa corporal ≥40 en adultos, ≥35 en adolescentes o ≥3 DS en la infancia) </a:t>
            </a:r>
          </a:p>
          <a:p>
            <a:r>
              <a:rPr lang="es-ES" sz="1200" b="0" i="0" u="none" strike="noStrike" kern="1200" baseline="0" dirty="0" smtClean="0">
                <a:solidFill>
                  <a:schemeClr val="tx1"/>
                </a:solidFill>
                <a:latin typeface="Arial" charset="0"/>
                <a:ea typeface="+mn-ea"/>
                <a:cs typeface="+mn-cs"/>
              </a:rPr>
              <a:t> enfermedades crónicas cardiovasculares, neurológicas o respiratorias, incluyendo displasia bronco-pulmonar, fibrosis quística y asma </a:t>
            </a:r>
          </a:p>
          <a:p>
            <a:r>
              <a:rPr lang="es-ES" sz="1200" b="0" i="0" u="none" strike="noStrike" kern="1200" baseline="0" dirty="0" smtClean="0">
                <a:solidFill>
                  <a:schemeClr val="tx1"/>
                </a:solidFill>
                <a:latin typeface="Arial" charset="0"/>
                <a:ea typeface="+mn-ea"/>
                <a:cs typeface="+mn-cs"/>
              </a:rPr>
              <a:t> enfermedad renal crónica y síndrome nefrótico </a:t>
            </a:r>
          </a:p>
          <a:p>
            <a:r>
              <a:rPr lang="es-ES" sz="1200" b="0" i="0" u="none" strike="noStrike" kern="1200" baseline="0" dirty="0" smtClean="0">
                <a:solidFill>
                  <a:schemeClr val="tx1"/>
                </a:solidFill>
                <a:latin typeface="Arial" charset="0"/>
                <a:ea typeface="+mn-ea"/>
                <a:cs typeface="+mn-cs"/>
              </a:rPr>
              <a:t> hemoglobinopatías y anemias o hemofilia, otros trastornos de la coagulación y trastornos hemorrágicos crónicos, así como receptores de hemoderivados y transfusiones múltiples </a:t>
            </a:r>
          </a:p>
          <a:p>
            <a:r>
              <a:rPr lang="es-ES" sz="1200" b="0" i="0" u="none" strike="noStrike" kern="1200" baseline="0" dirty="0" smtClean="0">
                <a:solidFill>
                  <a:schemeClr val="tx1"/>
                </a:solidFill>
                <a:latin typeface="Arial" charset="0"/>
                <a:ea typeface="+mn-ea"/>
                <a:cs typeface="+mn-cs"/>
              </a:rPr>
              <a:t> </a:t>
            </a:r>
            <a:r>
              <a:rPr lang="es-ES" sz="1200" b="0" i="0" u="none" strike="noStrike" kern="1200" baseline="0" dirty="0" err="1" smtClean="0">
                <a:solidFill>
                  <a:schemeClr val="tx1"/>
                </a:solidFill>
                <a:latin typeface="Arial" charset="0"/>
                <a:ea typeface="+mn-ea"/>
                <a:cs typeface="+mn-cs"/>
              </a:rPr>
              <a:t>asplenia</a:t>
            </a:r>
            <a:r>
              <a:rPr lang="es-ES" sz="1200" b="0" i="0" u="none" strike="noStrike" kern="1200" baseline="0" dirty="0" smtClean="0">
                <a:solidFill>
                  <a:schemeClr val="tx1"/>
                </a:solidFill>
                <a:latin typeface="Arial" charset="0"/>
                <a:ea typeface="+mn-ea"/>
                <a:cs typeface="+mn-cs"/>
              </a:rPr>
              <a:t> o disfunción esplénica grave </a:t>
            </a:r>
          </a:p>
          <a:p>
            <a:r>
              <a:rPr lang="es-ES" sz="1200" b="0" i="0" u="none" strike="noStrike" kern="1200" baseline="0" dirty="0" smtClean="0">
                <a:solidFill>
                  <a:schemeClr val="tx1"/>
                </a:solidFill>
                <a:latin typeface="Arial" charset="0"/>
                <a:ea typeface="+mn-ea"/>
                <a:cs typeface="+mn-cs"/>
              </a:rPr>
              <a:t> enfermedad hepática crónica, incluyendo alcoholismo crónico </a:t>
            </a:r>
          </a:p>
          <a:p>
            <a:r>
              <a:rPr lang="es-ES" sz="1200" b="0" i="0" u="none" strike="noStrike" kern="1200" baseline="0" dirty="0" smtClean="0">
                <a:solidFill>
                  <a:schemeClr val="tx1"/>
                </a:solidFill>
                <a:latin typeface="Arial" charset="0"/>
                <a:ea typeface="+mn-ea"/>
                <a:cs typeface="+mn-cs"/>
              </a:rPr>
              <a:t> enfermedades neuromusculares graves</a:t>
            </a:r>
          </a:p>
          <a:p>
            <a:r>
              <a:rPr lang="es-ES" sz="1200" b="0" i="0" u="none" strike="noStrike" kern="1200" baseline="0" dirty="0" smtClean="0">
                <a:solidFill>
                  <a:schemeClr val="tx1"/>
                </a:solidFill>
                <a:latin typeface="Arial" charset="0"/>
                <a:ea typeface="+mn-ea"/>
                <a:cs typeface="+mn-cs"/>
              </a:rPr>
              <a:t> inmunosupresión (incluyendo las inmunodeficiencias primarias y la originada por la infección por VIH o por fármacos , así como en los receptores de trasplantes1 y déficit de complemento) </a:t>
            </a:r>
          </a:p>
          <a:p>
            <a:r>
              <a:rPr lang="es-ES" sz="1200" b="0" i="0" u="none" strike="noStrike" kern="1200" baseline="0" dirty="0" smtClean="0">
                <a:solidFill>
                  <a:schemeClr val="tx1"/>
                </a:solidFill>
                <a:latin typeface="Arial" charset="0"/>
                <a:ea typeface="+mn-ea"/>
                <a:cs typeface="+mn-cs"/>
              </a:rPr>
              <a:t> cáncer y hemopatías malignas </a:t>
            </a:r>
          </a:p>
          <a:p>
            <a:r>
              <a:rPr lang="es-ES" sz="1200" b="0" i="0" u="none" strike="noStrike" kern="1200" baseline="0" dirty="0" smtClean="0">
                <a:solidFill>
                  <a:schemeClr val="tx1"/>
                </a:solidFill>
                <a:latin typeface="Arial" charset="0"/>
                <a:ea typeface="+mn-ea"/>
                <a:cs typeface="+mn-cs"/>
              </a:rPr>
              <a:t> fístula de líquido cefalorraquídeo e implante coclear o en espera del mismo </a:t>
            </a:r>
          </a:p>
          <a:p>
            <a:r>
              <a:rPr lang="es-ES" sz="1200" b="0" i="0" u="none" strike="noStrike" kern="1200" baseline="0" dirty="0" smtClean="0">
                <a:solidFill>
                  <a:schemeClr val="tx1"/>
                </a:solidFill>
                <a:latin typeface="Arial" charset="0"/>
                <a:ea typeface="+mn-ea"/>
                <a:cs typeface="+mn-cs"/>
              </a:rPr>
              <a:t> enfermedad celíaca </a:t>
            </a:r>
          </a:p>
          <a:p>
            <a:r>
              <a:rPr lang="es-ES" sz="1200" b="0" i="0" u="none" strike="noStrike" kern="1200" baseline="0" dirty="0" smtClean="0">
                <a:solidFill>
                  <a:schemeClr val="tx1"/>
                </a:solidFill>
                <a:latin typeface="Arial" charset="0"/>
                <a:ea typeface="+mn-ea"/>
                <a:cs typeface="+mn-cs"/>
              </a:rPr>
              <a:t> enfermedad inflamatoria crónica </a:t>
            </a:r>
          </a:p>
          <a:p>
            <a:r>
              <a:rPr lang="es-ES" sz="1200" b="0" i="0" u="none" strike="noStrike" kern="1200" baseline="0" dirty="0" smtClean="0">
                <a:solidFill>
                  <a:schemeClr val="tx1"/>
                </a:solidFill>
                <a:latin typeface="Arial" charset="0"/>
                <a:ea typeface="+mn-ea"/>
                <a:cs typeface="+mn-cs"/>
              </a:rPr>
              <a:t> trastornos y enfermedades que conllevan disfunción cognitiva: síndrome de Down, demencias y otras </a:t>
            </a:r>
          </a:p>
          <a:p>
            <a:r>
              <a:rPr lang="es-ES" sz="1200" b="0" i="0" u="none" strike="noStrike" kern="1200" baseline="0" dirty="0" smtClean="0">
                <a:solidFill>
                  <a:schemeClr val="tx1"/>
                </a:solidFill>
                <a:latin typeface="Arial" charset="0"/>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16</a:t>
            </a:fld>
            <a:endParaRPr lang="en-US" dirty="0"/>
          </a:p>
        </p:txBody>
      </p:sp>
    </p:spTree>
    <p:extLst>
      <p:ext uri="{BB962C8B-B14F-4D97-AF65-F5344CB8AC3E}">
        <p14:creationId xmlns:p14="http://schemas.microsoft.com/office/powerpoint/2010/main" val="206426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Hacer hincapié en que convivientes</a:t>
            </a:r>
            <a:r>
              <a:rPr lang="es-ES" baseline="0" dirty="0" smtClean="0"/>
              <a:t> son convivientes, no que van a visitar a un mayor o un inmunodeprimido</a:t>
            </a:r>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17</a:t>
            </a:fld>
            <a:endParaRPr lang="en-US" dirty="0"/>
          </a:p>
        </p:txBody>
      </p:sp>
    </p:spTree>
    <p:extLst>
      <p:ext uri="{BB962C8B-B14F-4D97-AF65-F5344CB8AC3E}">
        <p14:creationId xmlns:p14="http://schemas.microsoft.com/office/powerpoint/2010/main" val="131975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0" i="0" kern="1200" dirty="0" smtClean="0">
                <a:solidFill>
                  <a:schemeClr val="tx1"/>
                </a:solidFill>
                <a:latin typeface="Arial" charset="0"/>
                <a:ea typeface="Calibri" panose="020F0502020204030204" pitchFamily="34" charset="0"/>
                <a:cs typeface="Times New Roman" panose="02020603050405020304" pitchFamily="18" charset="0"/>
              </a:rPr>
              <a:t>Personal de centros sanitarios y </a:t>
            </a:r>
            <a:r>
              <a:rPr lang="es-ES" sz="1000" b="0" i="0" kern="1200" dirty="0" err="1" smtClean="0">
                <a:solidFill>
                  <a:schemeClr val="tx1"/>
                </a:solidFill>
                <a:latin typeface="Arial" charset="0"/>
                <a:ea typeface="Calibri" panose="020F0502020204030204" pitchFamily="34" charset="0"/>
                <a:cs typeface="Times New Roman" panose="02020603050405020304" pitchFamily="18" charset="0"/>
              </a:rPr>
              <a:t>sociosanitarios</a:t>
            </a:r>
            <a:r>
              <a:rPr lang="es-ES" sz="1000" b="0" i="0" kern="1200" dirty="0" smtClean="0">
                <a:solidFill>
                  <a:schemeClr val="tx1"/>
                </a:solidFill>
                <a:latin typeface="Arial" charset="0"/>
                <a:ea typeface="Calibri" panose="020F0502020204030204" pitchFamily="34" charset="0"/>
                <a:cs typeface="Times New Roman" panose="02020603050405020304" pitchFamily="18" charset="0"/>
              </a:rPr>
              <a:t> públicos y privados (tanto sanitarios como no sanitarios, excepto estudiantes en los que solo se recomienda vacunación frente a la gripe). </a:t>
            </a:r>
          </a:p>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18</a:t>
            </a:fld>
            <a:endParaRPr lang="en-US" dirty="0"/>
          </a:p>
        </p:txBody>
      </p:sp>
    </p:spTree>
    <p:extLst>
      <p:ext uri="{BB962C8B-B14F-4D97-AF65-F5344CB8AC3E}">
        <p14:creationId xmlns:p14="http://schemas.microsoft.com/office/powerpoint/2010/main" val="3897575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19</a:t>
            </a:fld>
            <a:endParaRPr lang="en-US" dirty="0"/>
          </a:p>
        </p:txBody>
      </p:sp>
    </p:spTree>
    <p:extLst>
      <p:ext uri="{BB962C8B-B14F-4D97-AF65-F5344CB8AC3E}">
        <p14:creationId xmlns:p14="http://schemas.microsoft.com/office/powerpoint/2010/main" val="208882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20</a:t>
            </a:fld>
            <a:endParaRPr lang="en-US" dirty="0"/>
          </a:p>
        </p:txBody>
      </p:sp>
    </p:spTree>
    <p:extLst>
      <p:ext uri="{BB962C8B-B14F-4D97-AF65-F5344CB8AC3E}">
        <p14:creationId xmlns:p14="http://schemas.microsoft.com/office/powerpoint/2010/main" val="314493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3</a:t>
            </a:fld>
            <a:endParaRPr lang="en-US" dirty="0"/>
          </a:p>
        </p:txBody>
      </p:sp>
    </p:spTree>
    <p:extLst>
      <p:ext uri="{BB962C8B-B14F-4D97-AF65-F5344CB8AC3E}">
        <p14:creationId xmlns:p14="http://schemas.microsoft.com/office/powerpoint/2010/main" val="10835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21</a:t>
            </a:fld>
            <a:endParaRPr lang="en-US" dirty="0"/>
          </a:p>
        </p:txBody>
      </p:sp>
    </p:spTree>
    <p:extLst>
      <p:ext uri="{BB962C8B-B14F-4D97-AF65-F5344CB8AC3E}">
        <p14:creationId xmlns:p14="http://schemas.microsoft.com/office/powerpoint/2010/main" val="689084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22</a:t>
            </a:fld>
            <a:endParaRPr lang="en-US" dirty="0"/>
          </a:p>
        </p:txBody>
      </p:sp>
    </p:spTree>
    <p:extLst>
      <p:ext uri="{BB962C8B-B14F-4D97-AF65-F5344CB8AC3E}">
        <p14:creationId xmlns:p14="http://schemas.microsoft.com/office/powerpoint/2010/main" val="3030729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A96204-D726-2441-8F9E-4E5E95FD7499}" type="slidenum">
              <a:rPr lang="en-US" smtClean="0"/>
              <a:pPr/>
              <a:t>23</a:t>
            </a:fld>
            <a:endParaRPr lang="en-US" dirty="0"/>
          </a:p>
        </p:txBody>
      </p:sp>
    </p:spTree>
    <p:extLst>
      <p:ext uri="{BB962C8B-B14F-4D97-AF65-F5344CB8AC3E}">
        <p14:creationId xmlns:p14="http://schemas.microsoft.com/office/powerpoint/2010/main" val="56592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24</a:t>
            </a:fld>
            <a:endParaRPr lang="en-US" dirty="0"/>
          </a:p>
        </p:txBody>
      </p:sp>
    </p:spTree>
    <p:extLst>
      <p:ext uri="{BB962C8B-B14F-4D97-AF65-F5344CB8AC3E}">
        <p14:creationId xmlns:p14="http://schemas.microsoft.com/office/powerpoint/2010/main" val="3620081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25</a:t>
            </a:fld>
            <a:endParaRPr lang="en-US" dirty="0"/>
          </a:p>
        </p:txBody>
      </p:sp>
    </p:spTree>
    <p:extLst>
      <p:ext uri="{BB962C8B-B14F-4D97-AF65-F5344CB8AC3E}">
        <p14:creationId xmlns:p14="http://schemas.microsoft.com/office/powerpoint/2010/main" val="214383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26</a:t>
            </a:fld>
            <a:endParaRPr lang="en-US" dirty="0"/>
          </a:p>
        </p:txBody>
      </p:sp>
    </p:spTree>
    <p:extLst>
      <p:ext uri="{BB962C8B-B14F-4D97-AF65-F5344CB8AC3E}">
        <p14:creationId xmlns:p14="http://schemas.microsoft.com/office/powerpoint/2010/main" val="2167931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27</a:t>
            </a:fld>
            <a:endParaRPr lang="en-US" dirty="0"/>
          </a:p>
        </p:txBody>
      </p:sp>
    </p:spTree>
    <p:extLst>
      <p:ext uri="{BB962C8B-B14F-4D97-AF65-F5344CB8AC3E}">
        <p14:creationId xmlns:p14="http://schemas.microsoft.com/office/powerpoint/2010/main" val="2328345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30</a:t>
            </a:fld>
            <a:endParaRPr lang="en-US" dirty="0"/>
          </a:p>
        </p:txBody>
      </p:sp>
    </p:spTree>
    <p:extLst>
      <p:ext uri="{BB962C8B-B14F-4D97-AF65-F5344CB8AC3E}">
        <p14:creationId xmlns:p14="http://schemas.microsoft.com/office/powerpoint/2010/main" val="1064368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Calibri" panose="020F0502020204030204" pitchFamily="34" charset="0"/>
                <a:cs typeface="Calibri" panose="020F0502020204030204" pitchFamily="34" charset="0"/>
              </a:rPr>
              <a:t>El virus respiratorio </a:t>
            </a:r>
            <a:r>
              <a:rPr lang="es-ES" sz="1200" dirty="0" err="1" smtClean="0">
                <a:latin typeface="Calibri" panose="020F0502020204030204" pitchFamily="34" charset="0"/>
                <a:cs typeface="Calibri" panose="020F0502020204030204" pitchFamily="34" charset="0"/>
              </a:rPr>
              <a:t>sincitial</a:t>
            </a:r>
            <a:r>
              <a:rPr lang="es-ES" sz="1200" dirty="0" smtClean="0">
                <a:latin typeface="Calibri" panose="020F0502020204030204" pitchFamily="34" charset="0"/>
                <a:cs typeface="Calibri" panose="020F0502020204030204" pitchFamily="34" charset="0"/>
              </a:rPr>
              <a:t> humano (</a:t>
            </a:r>
            <a:r>
              <a:rPr lang="es-ES" sz="1200" b="1" dirty="0" smtClean="0">
                <a:latin typeface="Calibri" panose="020F0502020204030204" pitchFamily="34" charset="0"/>
                <a:cs typeface="Calibri" panose="020F0502020204030204" pitchFamily="34" charset="0"/>
              </a:rPr>
              <a:t>VRS</a:t>
            </a:r>
            <a:r>
              <a:rPr lang="es-ES" sz="1200" dirty="0" smtClean="0">
                <a:latin typeface="Calibri" panose="020F0502020204030204" pitchFamily="34" charset="0"/>
                <a:cs typeface="Calibri" panose="020F0502020204030204" pitchFamily="34" charset="0"/>
              </a:rPr>
              <a:t>) es responsable de una carga de enfermedad elevada en la infancia, </a:t>
            </a:r>
            <a:r>
              <a:rPr lang="es-ES" sz="1200" b="0" i="0" u="none" strike="noStrike" kern="1200" baseline="0" dirty="0" smtClean="0">
                <a:solidFill>
                  <a:schemeClr val="tx1"/>
                </a:solidFill>
                <a:latin typeface="Arial" charset="0"/>
                <a:ea typeface="+mn-ea"/>
                <a:cs typeface="+mn-cs"/>
              </a:rPr>
              <a:t>tanto en los servicios de atención primaria como en los hospitales, incluyendo visitas a urgencias, ocupación de las plantas de hospitalización y de las unidades de cuidados intensivos pediátricas. VRS causa aproximadamente el 60-70% bronquiolitis.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Arial" charset="0"/>
                <a:ea typeface="+mn-ea"/>
                <a:cs typeface="+mn-cs"/>
              </a:rPr>
              <a:t>Todos los menores de 2 años la adquieren en algún momento; Constituye la causa más frecuente de enfermedad respiratoria y hospitalización en menores de 1 año (más del 80% son menores de 6 meses).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kern="1200" baseline="0" dirty="0" smtClean="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Arial" charset="0"/>
                <a:ea typeface="+mn-ea"/>
                <a:cs typeface="+mn-cs"/>
              </a:rPr>
              <a:t>Anualmente, el 10% de todos los menores de 1 año sufren una bronquiolitis, lo que resulta en una importante sobrecarga asistencial en los servicios de atención primaria y urgencias.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kern="1200" baseline="0" dirty="0" smtClean="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0" dirty="0" smtClean="0">
                <a:solidFill>
                  <a:schemeClr val="tx1"/>
                </a:solidFill>
                <a:latin typeface="Arial" charset="0"/>
                <a:ea typeface="+mn-ea"/>
                <a:cs typeface="+mn-cs"/>
              </a:rPr>
              <a:t> Alrededor del 1-2% de las bronquiolitis presentan suficiente gravedad como para requerir ingreso hospitalario y de éstas, alrededor de un 10% precisan atención en Unidades de Cuidados Intensivos (UCI), siendo la mayoría de estos casos en población infantil previamente sanas.</a:t>
            </a:r>
            <a:endParaRPr lang="es-ES" sz="1200" dirty="0" smtClean="0">
              <a:latin typeface="Calibri" panose="020F0502020204030204" pitchFamily="34" charset="0"/>
              <a:cs typeface="Calibri" panose="020F050202020403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4</a:t>
            </a:fld>
            <a:endParaRPr lang="en-US" dirty="0"/>
          </a:p>
        </p:txBody>
      </p:sp>
    </p:spTree>
    <p:extLst>
      <p:ext uri="{BB962C8B-B14F-4D97-AF65-F5344CB8AC3E}">
        <p14:creationId xmlns:p14="http://schemas.microsoft.com/office/powerpoint/2010/main" val="72518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dirty="0">
              <a:latin typeface="Calibri" panose="020F0502020204030204" pitchFamily="34" charset="0"/>
              <a:cs typeface="Calibri" panose="020F0502020204030204" pitchFamily="34" charset="0"/>
            </a:endParaRPr>
          </a:p>
          <a:p>
            <a:endParaRPr lang="es-ES" sz="1200" dirty="0" smtClean="0">
              <a:latin typeface="Calibri" panose="020F0502020204030204" pitchFamily="34" charset="0"/>
              <a:cs typeface="Calibri" panose="020F0502020204030204" pitchFamily="34" charset="0"/>
            </a:endParaRPr>
          </a:p>
          <a:p>
            <a:r>
              <a:rPr lang="es-ES" sz="1200" dirty="0" smtClean="0">
                <a:latin typeface="Calibri" panose="020F0502020204030204" pitchFamily="34" charset="0"/>
                <a:cs typeface="Calibri" panose="020F0502020204030204" pitchFamily="34" charset="0"/>
              </a:rPr>
              <a:t>En la gráfica se muestra la tasa de detección de VRS en el Hospital</a:t>
            </a:r>
            <a:r>
              <a:rPr lang="es-ES" sz="1200" baseline="0" dirty="0" smtClean="0">
                <a:latin typeface="Calibri" panose="020F0502020204030204" pitchFamily="34" charset="0"/>
                <a:cs typeface="Calibri" panose="020F0502020204030204" pitchFamily="34" charset="0"/>
              </a:rPr>
              <a:t> Universitario Miguel Servet que se notifica semanalmente como parte de la vigilancia de la Infección Respiratoria Aguda (SIVIRA) así como la incidencia semanal de gripe que se obtiene de OMI-AP.</a:t>
            </a:r>
          </a:p>
          <a:p>
            <a:endParaRPr lang="es-ES" sz="1200" dirty="0" smtClean="0">
              <a:latin typeface="Calibri" panose="020F0502020204030204" pitchFamily="34" charset="0"/>
              <a:cs typeface="Calibri" panose="020F0502020204030204" pitchFamily="34" charset="0"/>
            </a:endParaRPr>
          </a:p>
          <a:p>
            <a:r>
              <a:rPr lang="es-ES" sz="1200" dirty="0" smtClean="0">
                <a:latin typeface="Calibri" panose="020F0502020204030204" pitchFamily="34" charset="0"/>
                <a:cs typeface="Calibri" panose="020F0502020204030204" pitchFamily="34" charset="0"/>
              </a:rPr>
              <a:t>La </a:t>
            </a:r>
            <a:r>
              <a:rPr lang="es-ES" sz="1200" b="1" dirty="0" smtClean="0">
                <a:latin typeface="Calibri" panose="020F0502020204030204" pitchFamily="34" charset="0"/>
                <a:cs typeface="Calibri" panose="020F0502020204030204" pitchFamily="34" charset="0"/>
              </a:rPr>
              <a:t>estacionalidad </a:t>
            </a:r>
            <a:r>
              <a:rPr lang="es-ES" sz="1200" dirty="0" smtClean="0">
                <a:latin typeface="Calibri" panose="020F0502020204030204" pitchFamily="34" charset="0"/>
                <a:cs typeface="Calibri" panose="020F0502020204030204" pitchFamily="34" charset="0"/>
              </a:rPr>
              <a:t>y la mayor afectación en los niños y niñas de menor edad hace que las incidencias de hospitalización más altas se produzcan en los nacidos en </a:t>
            </a:r>
            <a:r>
              <a:rPr lang="es-ES" sz="1200" b="1" dirty="0" smtClean="0">
                <a:latin typeface="Calibri" panose="020F0502020204030204" pitchFamily="34" charset="0"/>
                <a:cs typeface="Calibri" panose="020F0502020204030204" pitchFamily="34" charset="0"/>
              </a:rPr>
              <a:t>otoño-invierno</a:t>
            </a:r>
            <a:r>
              <a:rPr lang="es-ES" sz="1200" dirty="0" smtClean="0">
                <a:latin typeface="Calibri" panose="020F0502020204030204" pitchFamily="34" charset="0"/>
                <a:cs typeface="Calibri" panose="020F0502020204030204" pitchFamily="34" charset="0"/>
              </a:rPr>
              <a:t>. </a:t>
            </a:r>
          </a:p>
          <a:p>
            <a:endParaRPr lang="es-ES" sz="1200" dirty="0">
              <a:latin typeface="Calibri" panose="020F0502020204030204" pitchFamily="34" charset="0"/>
              <a:cs typeface="Calibri" panose="020F0502020204030204" pitchFamily="34" charset="0"/>
            </a:endParaRPr>
          </a:p>
          <a:p>
            <a:endParaRPr lang="es-ES"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endParaRPr lang="es-ES" dirty="0"/>
          </a:p>
        </p:txBody>
      </p:sp>
      <p:sp>
        <p:nvSpPr>
          <p:cNvPr id="4" name="Marcador de número de diapositiva 3"/>
          <p:cNvSpPr>
            <a:spLocks noGrp="1"/>
          </p:cNvSpPr>
          <p:nvPr>
            <p:ph type="sldNum" sz="quarter" idx="5"/>
          </p:nvPr>
        </p:nvSpPr>
        <p:spPr/>
        <p:txBody>
          <a:bodyPr/>
          <a:lstStyle/>
          <a:p>
            <a:fld id="{23A96204-D726-2441-8F9E-4E5E95FD7499}" type="slidenum">
              <a:rPr lang="en-US" smtClean="0"/>
              <a:pPr/>
              <a:t>5</a:t>
            </a:fld>
            <a:endParaRPr lang="en-US" dirty="0"/>
          </a:p>
        </p:txBody>
      </p:sp>
    </p:spTree>
    <p:extLst>
      <p:ext uri="{BB962C8B-B14F-4D97-AF65-F5344CB8AC3E}">
        <p14:creationId xmlns:p14="http://schemas.microsoft.com/office/powerpoint/2010/main" val="62313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solidFill>
                  <a:srgbClr val="000000"/>
                </a:solidFill>
                <a:latin typeface="Calibri" panose="020F0502020204030204" pitchFamily="34" charset="0"/>
                <a:cs typeface="Calibri" panose="020F0502020204030204" pitchFamily="34" charset="0"/>
              </a:rPr>
              <a:t>El Departamento de Sanidad de Aragón ha adquirido </a:t>
            </a:r>
            <a:r>
              <a:rPr lang="es-ES" sz="1200" b="1" dirty="0" smtClean="0">
                <a:solidFill>
                  <a:srgbClr val="000000"/>
                </a:solidFill>
                <a:latin typeface="Calibri" panose="020F0502020204030204" pitchFamily="34" charset="0"/>
                <a:cs typeface="Calibri" panose="020F0502020204030204" pitchFamily="34" charset="0"/>
              </a:rPr>
              <a:t>10500 dosis </a:t>
            </a:r>
            <a:r>
              <a:rPr lang="es-ES" sz="1200" dirty="0" smtClean="0">
                <a:solidFill>
                  <a:srgbClr val="000000"/>
                </a:solidFill>
                <a:latin typeface="Calibri" panose="020F0502020204030204" pitchFamily="34" charset="0"/>
                <a:cs typeface="Calibri" panose="020F0502020204030204" pitchFamily="34" charset="0"/>
              </a:rPr>
              <a:t>para la temporada 2023-2024, lo que ha supuesto un esfuerzo organizativo y presupuestario importante, c</a:t>
            </a:r>
            <a:r>
              <a:rPr lang="es-ES" dirty="0" smtClean="0"/>
              <a:t>on el que esperamos conseguir una inversión en salud importante al minimizar las complicación es producidas por el VRS</a:t>
            </a:r>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6</a:t>
            </a:fld>
            <a:endParaRPr lang="en-US" dirty="0"/>
          </a:p>
        </p:txBody>
      </p:sp>
    </p:spTree>
    <p:extLst>
      <p:ext uri="{BB962C8B-B14F-4D97-AF65-F5344CB8AC3E}">
        <p14:creationId xmlns:p14="http://schemas.microsoft.com/office/powerpoint/2010/main" val="2137673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7</a:t>
            </a:fld>
            <a:endParaRPr lang="en-US" dirty="0"/>
          </a:p>
        </p:txBody>
      </p:sp>
    </p:spTree>
    <p:extLst>
      <p:ext uri="{BB962C8B-B14F-4D97-AF65-F5344CB8AC3E}">
        <p14:creationId xmlns:p14="http://schemas.microsoft.com/office/powerpoint/2010/main" val="380879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914400" lvl="2" indent="0">
              <a:buNone/>
            </a:pPr>
            <a:r>
              <a:rPr lang="es-ES" sz="1000" dirty="0" err="1" smtClean="0">
                <a:solidFill>
                  <a:srgbClr val="000000"/>
                </a:solidFill>
                <a:latin typeface="+mn-lt"/>
              </a:rPr>
              <a:t>a.Prematuros</a:t>
            </a:r>
            <a:r>
              <a:rPr lang="es-ES" sz="1000" dirty="0" smtClean="0">
                <a:solidFill>
                  <a:srgbClr val="000000"/>
                </a:solidFill>
                <a:latin typeface="+mn-lt"/>
              </a:rPr>
              <a:t> de menos de 35 semanas. Una sola dosis antes de cumplir 12 meses de edad</a:t>
            </a:r>
          </a:p>
          <a:p>
            <a:pPr lvl="2"/>
            <a:r>
              <a:rPr lang="es-ES" sz="1000" dirty="0" smtClean="0">
                <a:solidFill>
                  <a:srgbClr val="000000"/>
                </a:solidFill>
                <a:latin typeface="+mn-lt"/>
              </a:rPr>
              <a:t>b. Pacientes con cardiopatías congénitas con afectación hemodinámica significativa. </a:t>
            </a:r>
          </a:p>
          <a:p>
            <a:pPr lvl="2"/>
            <a:r>
              <a:rPr lang="es-ES" sz="1000" dirty="0" smtClean="0">
                <a:solidFill>
                  <a:srgbClr val="000000"/>
                </a:solidFill>
                <a:latin typeface="+mn-lt"/>
              </a:rPr>
              <a:t>c. Pacientes con displasia broncopulmonar y</a:t>
            </a:r>
          </a:p>
          <a:p>
            <a:pPr lvl="2"/>
            <a:r>
              <a:rPr lang="es-ES" sz="1000" dirty="0" smtClean="0">
                <a:solidFill>
                  <a:srgbClr val="000000"/>
                </a:solidFill>
                <a:latin typeface="+mn-lt"/>
              </a:rPr>
              <a:t>d. Pacientes con otras patologías de base que suponen un gran riesgo para padecer bronquiolitis grave por VRS (l</a:t>
            </a:r>
            <a:r>
              <a:rPr lang="es-ES" sz="1000" b="0" i="0" u="none" strike="noStrike" kern="1200" baseline="0" dirty="0" smtClean="0">
                <a:solidFill>
                  <a:schemeClr val="tx1"/>
                </a:solidFill>
                <a:latin typeface="+mn-lt"/>
                <a:ea typeface="+mn-ea"/>
                <a:cs typeface="+mn-cs"/>
              </a:rPr>
              <a:t>actantes con displasia broncopulmonar, con cardiopatía congénita con alteración hemodinámica significativa (los que reciban tratamiento por insuficiencia cardiaca congestiva, aquellos con hipertensión pulmonar moderada o grave y niños con cardiopatía cianótica), con inmunodepresión grave por procesos </a:t>
            </a:r>
            <a:r>
              <a:rPr lang="es-ES" sz="1000" b="0" i="0" u="none" strike="noStrike" kern="1200" baseline="0" dirty="0" err="1" smtClean="0">
                <a:solidFill>
                  <a:schemeClr val="tx1"/>
                </a:solidFill>
                <a:latin typeface="+mn-lt"/>
                <a:ea typeface="+mn-ea"/>
                <a:cs typeface="+mn-cs"/>
              </a:rPr>
              <a:t>oncohematológicos</a:t>
            </a:r>
            <a:r>
              <a:rPr lang="es-ES" sz="1000" b="0" i="0" u="none" strike="noStrike" kern="1200" baseline="0" dirty="0" smtClean="0">
                <a:solidFill>
                  <a:schemeClr val="tx1"/>
                </a:solidFill>
                <a:latin typeface="+mn-lt"/>
                <a:ea typeface="+mn-ea"/>
                <a:cs typeface="+mn-cs"/>
              </a:rPr>
              <a:t>, inmunodeficiencias primarias (sobre todo combinadas y </a:t>
            </a:r>
            <a:r>
              <a:rPr lang="es-ES" sz="1000" b="0" i="0" u="none" strike="noStrike" kern="1200" baseline="0" dirty="0" err="1" smtClean="0">
                <a:solidFill>
                  <a:schemeClr val="tx1"/>
                </a:solidFill>
                <a:latin typeface="+mn-lt"/>
                <a:ea typeface="+mn-ea"/>
                <a:cs typeface="+mn-cs"/>
              </a:rPr>
              <a:t>agammaglobulinemia</a:t>
            </a:r>
            <a:r>
              <a:rPr lang="es-ES" sz="1000" b="0" i="0" u="none" strike="noStrike" kern="1200" baseline="0" dirty="0" smtClean="0">
                <a:solidFill>
                  <a:schemeClr val="tx1"/>
                </a:solidFill>
                <a:latin typeface="+mn-lt"/>
                <a:ea typeface="+mn-ea"/>
                <a:cs typeface="+mn-cs"/>
              </a:rPr>
              <a:t> congénita), infección por VIH confirmada, y en tratamiento con inmunosupresores de forma continuada, con trastornos congénitos del metabolismo, con enfermedades neuromusculares, enfermedades pulmonares o malformaciones de las vías respiratorias que dificulten la capacidad de eliminar secreciones de vías respiratorias altas, con síndromes genéticos que conlleven trastornos de la inmunidad (como en síndrome de Down) o problemas respiratorios relevantes (como la fibrosis quística) y lactantes en cuidados paliativos. </a:t>
            </a:r>
          </a:p>
          <a:p>
            <a:pPr lvl="2"/>
            <a:endParaRPr lang="es-ES" sz="1000" dirty="0" smtClean="0">
              <a:solidFill>
                <a:srgbClr val="000000"/>
              </a:solidFill>
              <a:latin typeface="+mn-lt"/>
            </a:endParaRPr>
          </a:p>
          <a:p>
            <a:r>
              <a:rPr lang="es-ES" sz="1000" dirty="0" smtClean="0">
                <a:solidFill>
                  <a:srgbClr val="000000"/>
                </a:solidFill>
                <a:latin typeface="+mn-lt"/>
              </a:rPr>
              <a:t>	Pacientes b, c y d se administrará dosis antes de cada temporada de VRS antes de cumplir los 24 meses de edad en el momento de recibir la inmunización. </a:t>
            </a:r>
          </a:p>
          <a:p>
            <a:endParaRPr lang="es-ES" sz="1000" dirty="0">
              <a:latin typeface="+mn-lt"/>
            </a:endParaRPr>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8</a:t>
            </a:fld>
            <a:endParaRPr lang="en-US" dirty="0"/>
          </a:p>
        </p:txBody>
      </p:sp>
    </p:spTree>
    <p:extLst>
      <p:ext uri="{BB962C8B-B14F-4D97-AF65-F5344CB8AC3E}">
        <p14:creationId xmlns:p14="http://schemas.microsoft.com/office/powerpoint/2010/main" val="364325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9</a:t>
            </a:fld>
            <a:endParaRPr lang="en-US" dirty="0"/>
          </a:p>
        </p:txBody>
      </p:sp>
    </p:spTree>
    <p:extLst>
      <p:ext uri="{BB962C8B-B14F-4D97-AF65-F5344CB8AC3E}">
        <p14:creationId xmlns:p14="http://schemas.microsoft.com/office/powerpoint/2010/main" val="1584300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23A96204-D726-2441-8F9E-4E5E95FD7499}" type="slidenum">
              <a:rPr lang="en-US" smtClean="0"/>
              <a:pPr/>
              <a:t>10</a:t>
            </a:fld>
            <a:endParaRPr lang="en-US" dirty="0"/>
          </a:p>
        </p:txBody>
      </p:sp>
    </p:spTree>
    <p:extLst>
      <p:ext uri="{BB962C8B-B14F-4D97-AF65-F5344CB8AC3E}">
        <p14:creationId xmlns:p14="http://schemas.microsoft.com/office/powerpoint/2010/main" val="33439507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SIN imagen">
    <p:bg>
      <p:bgPr>
        <a:blipFill>
          <a:blip r:embed="rId2">
            <a:extLst>
              <a:ext uri="{BEBA8EAE-BF5A-486C-A8C5-ECC9F3942E4B}">
                <a14:imgProps xmlns:a14="http://schemas.microsoft.com/office/drawing/2010/main">
                  <a14:imgLayer r:embed="rId3">
                    <a14:imgEffect>
                      <a14:saturation sat="0"/>
                    </a14:imgEffect>
                    <a14:imgEffect>
                      <a14:brightnessContrast bright="-25000" contrast="25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Rectángulo 8"/>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charset="0"/>
            </a:endParaRPr>
          </a:p>
        </p:txBody>
      </p:sp>
      <p:pic>
        <p:nvPicPr>
          <p:cNvPr id="10" name="Imagen 9"/>
          <p:cNvPicPr>
            <a:picLocks noChangeAspect="1"/>
          </p:cNvPicPr>
          <p:nvPr userDrawn="1"/>
        </p:nvPicPr>
        <p:blipFill>
          <a:blip r:embed="rId4"/>
          <a:stretch>
            <a:fillRect/>
          </a:stretch>
        </p:blipFill>
        <p:spPr>
          <a:xfrm>
            <a:off x="540000" y="540000"/>
            <a:ext cx="1820571" cy="432000"/>
          </a:xfrm>
          <a:prstGeom prst="rect">
            <a:avLst/>
          </a:prstGeom>
        </p:spPr>
      </p:pic>
      <p:sp>
        <p:nvSpPr>
          <p:cNvPr id="11" name="Text Placeholder 7"/>
          <p:cNvSpPr>
            <a:spLocks noGrp="1"/>
          </p:cNvSpPr>
          <p:nvPr>
            <p:ph type="body" sz="quarter" idx="10" hasCustomPrompt="1"/>
          </p:nvPr>
        </p:nvSpPr>
        <p:spPr>
          <a:xfrm>
            <a:off x="1236000" y="4365530"/>
            <a:ext cx="9720000" cy="221599"/>
          </a:xfrm>
          <a:prstGeom prst="rect">
            <a:avLst/>
          </a:prstGeom>
        </p:spPr>
        <p:txBody>
          <a:bodyPr lIns="0" tIns="0" rIns="0" bIns="0">
            <a:spAutoFit/>
          </a:bodyPr>
          <a:lstStyle>
            <a:lvl1pPr marL="0" indent="0">
              <a:buNone/>
              <a:defRPr sz="1600" b="0" i="0" baseline="0">
                <a:solidFill>
                  <a:schemeClr val="bg1"/>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 en caso de ser necesario</a:t>
            </a:r>
          </a:p>
        </p:txBody>
      </p:sp>
      <p:sp>
        <p:nvSpPr>
          <p:cNvPr id="6" name="Title 5"/>
          <p:cNvSpPr>
            <a:spLocks noGrp="1"/>
          </p:cNvSpPr>
          <p:nvPr>
            <p:ph type="title" hasCustomPrompt="1"/>
          </p:nvPr>
        </p:nvSpPr>
        <p:spPr>
          <a:xfrm>
            <a:off x="1236000" y="1512000"/>
            <a:ext cx="9720000" cy="2679325"/>
          </a:xfrm>
          <a:prstGeom prst="rect">
            <a:avLst/>
          </a:prstGeom>
        </p:spPr>
        <p:txBody>
          <a:bodyPr lIns="0" tIns="0" rIns="0" bIns="0" anchor="b" anchorCtr="0"/>
          <a:lstStyle>
            <a:lvl1pPr>
              <a:defRPr sz="6600" b="1" i="0" baseline="0">
                <a:solidFill>
                  <a:schemeClr val="bg1"/>
                </a:solidFill>
                <a:latin typeface="Arial" charset="0"/>
                <a:ea typeface="Arial" charset="0"/>
                <a:cs typeface="Arial" charset="0"/>
              </a:defRPr>
            </a:lvl1pPr>
          </a:lstStyle>
          <a:p>
            <a:r>
              <a:rPr lang="es-ES_tradnl" noProof="0" dirty="0"/>
              <a:t>Haga clic para editar el título</a:t>
            </a:r>
          </a:p>
        </p:txBody>
      </p:sp>
    </p:spTree>
    <p:extLst>
      <p:ext uri="{BB962C8B-B14F-4D97-AF65-F5344CB8AC3E}">
        <p14:creationId xmlns:p14="http://schemas.microsoft.com/office/powerpoint/2010/main" val="76427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quipo individual">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1224000" y="1900362"/>
            <a:ext cx="4444332" cy="4312868"/>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6" name="Title 5"/>
          <p:cNvSpPr>
            <a:spLocks noGrp="1"/>
          </p:cNvSpPr>
          <p:nvPr>
            <p:ph type="title" hasCustomPrompt="1"/>
          </p:nvPr>
        </p:nvSpPr>
        <p:spPr>
          <a:xfrm>
            <a:off x="1224000" y="486000"/>
            <a:ext cx="9720000" cy="594000"/>
          </a:xfrm>
          <a:prstGeom prst="rect">
            <a:avLst/>
          </a:prstGeom>
        </p:spPr>
        <p:txBody>
          <a:bodyPr lIns="0" rIns="0" anchor="t" anchorCtr="0"/>
          <a:lstStyle>
            <a:lvl1pPr>
              <a:defRPr sz="3600" b="1" i="0" baseline="0">
                <a:latin typeface="Arial" charset="0"/>
                <a:ea typeface="Arial" charset="0"/>
                <a:cs typeface="Arial" charset="0"/>
              </a:defRPr>
            </a:lvl1pPr>
          </a:lstStyle>
          <a:p>
            <a:r>
              <a:rPr lang="es-ES_tradnl" noProof="0" dirty="0"/>
              <a:t>Haga clic para editar el título</a:t>
            </a:r>
          </a:p>
        </p:txBody>
      </p:sp>
      <p:sp>
        <p:nvSpPr>
          <p:cNvPr id="7" name="Text Placeholder 7"/>
          <p:cNvSpPr>
            <a:spLocks noGrp="1"/>
          </p:cNvSpPr>
          <p:nvPr>
            <p:ph type="body" sz="quarter" idx="10" hasCustomPrompt="1"/>
          </p:nvPr>
        </p:nvSpPr>
        <p:spPr>
          <a:xfrm>
            <a:off x="1224000" y="1079998"/>
            <a:ext cx="9720000" cy="720000"/>
          </a:xfrm>
          <a:prstGeom prst="rect">
            <a:avLst/>
          </a:prstGeom>
        </p:spPr>
        <p:txBody>
          <a:bodyPr lIns="0" tIns="36000" rIns="0" bIns="36000"/>
          <a:lstStyle>
            <a:lvl1pPr marL="0" indent="0">
              <a:buNone/>
              <a:defRPr sz="1600" b="1" i="0" baseline="0">
                <a:solidFill>
                  <a:schemeClr val="tx1">
                    <a:alpha val="50000"/>
                  </a:schemeClr>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a:t>
            </a:r>
          </a:p>
        </p:txBody>
      </p:sp>
      <p:sp>
        <p:nvSpPr>
          <p:cNvPr id="8"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s-ES_tradnl" sz="1200" b="0" i="0" baseline="0" noProof="0" smtClean="0">
                <a:solidFill>
                  <a:schemeClr val="tx1"/>
                </a:solidFill>
                <a:latin typeface="Arial" charset="0"/>
                <a:ea typeface="Arial" charset="0"/>
                <a:cs typeface="Arial" charset="0"/>
              </a:rPr>
              <a:pPr algn="ctr"/>
              <a:t>‹Nº›</a:t>
            </a:fld>
            <a:endParaRPr lang="es-ES_tradnl" sz="1200" b="0" i="0" baseline="0" noProof="0" dirty="0">
              <a:solidFill>
                <a:schemeClr val="tx1"/>
              </a:solidFill>
              <a:latin typeface="Arial" charset="0"/>
              <a:ea typeface="Arial" charset="0"/>
              <a:cs typeface="Arial" charset="0"/>
            </a:endParaRPr>
          </a:p>
        </p:txBody>
      </p:sp>
      <p:pic>
        <p:nvPicPr>
          <p:cNvPr id="9" name="Imagen 8"/>
          <p:cNvPicPr>
            <a:picLocks noChangeAspect="1"/>
          </p:cNvPicPr>
          <p:nvPr userDrawn="1"/>
        </p:nvPicPr>
        <p:blipFill>
          <a:blip r:embed="rId2"/>
          <a:stretch>
            <a:fillRect/>
          </a:stretch>
        </p:blipFill>
        <p:spPr>
          <a:xfrm>
            <a:off x="540000" y="540000"/>
            <a:ext cx="432000" cy="432000"/>
          </a:xfrm>
          <a:prstGeom prst="rect">
            <a:avLst/>
          </a:prstGeom>
        </p:spPr>
      </p:pic>
    </p:spTree>
    <p:extLst>
      <p:ext uri="{BB962C8B-B14F-4D97-AF65-F5344CB8AC3E}">
        <p14:creationId xmlns:p14="http://schemas.microsoft.com/office/powerpoint/2010/main" val="392202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umeraciones gigant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0" i="0" baseline="0" smtClean="0">
                <a:solidFill>
                  <a:schemeClr val="tx1"/>
                </a:solidFill>
                <a:latin typeface="Arial" charset="0"/>
                <a:ea typeface="Arial" charset="0"/>
                <a:cs typeface="Arial" charset="0"/>
              </a:rPr>
              <a:pPr algn="ctr"/>
              <a:t>‹Nº›</a:t>
            </a:fld>
            <a:endParaRPr lang="en-US" sz="1200" b="0" i="0" baseline="0" dirty="0">
              <a:solidFill>
                <a:schemeClr val="tx1"/>
              </a:solidFill>
              <a:latin typeface="Arial" charset="0"/>
              <a:ea typeface="Arial" charset="0"/>
              <a:cs typeface="Arial" charset="0"/>
            </a:endParaRPr>
          </a:p>
        </p:txBody>
      </p:sp>
      <p:pic>
        <p:nvPicPr>
          <p:cNvPr id="9" name="Imagen 8"/>
          <p:cNvPicPr>
            <a:picLocks noChangeAspect="1"/>
          </p:cNvPicPr>
          <p:nvPr userDrawn="1"/>
        </p:nvPicPr>
        <p:blipFill>
          <a:blip r:embed="rId2"/>
          <a:stretch>
            <a:fillRect/>
          </a:stretch>
        </p:blipFill>
        <p:spPr>
          <a:xfrm>
            <a:off x="540000" y="540000"/>
            <a:ext cx="432000" cy="432000"/>
          </a:xfrm>
          <a:prstGeom prst="rect">
            <a:avLst/>
          </a:prstGeom>
        </p:spPr>
      </p:pic>
      <p:sp>
        <p:nvSpPr>
          <p:cNvPr id="12" name="Text Placeholder 7"/>
          <p:cNvSpPr>
            <a:spLocks noGrp="1"/>
          </p:cNvSpPr>
          <p:nvPr>
            <p:ph type="body" sz="quarter" idx="10" hasCustomPrompt="1"/>
          </p:nvPr>
        </p:nvSpPr>
        <p:spPr>
          <a:xfrm>
            <a:off x="0" y="1080000"/>
            <a:ext cx="6121101" cy="5778000"/>
          </a:xfrm>
          <a:prstGeom prst="rect">
            <a:avLst/>
          </a:prstGeom>
        </p:spPr>
        <p:txBody>
          <a:bodyPr lIns="0" tIns="36000" rIns="0" bIns="36000" anchor="ctr" anchorCtr="0">
            <a:normAutofit/>
          </a:bodyPr>
          <a:lstStyle>
            <a:lvl1pPr marL="0" indent="0" algn="ctr">
              <a:buNone/>
              <a:defRPr sz="40000" b="1" i="0" baseline="0">
                <a:solidFill>
                  <a:schemeClr val="bg2"/>
                </a:solidFill>
                <a:latin typeface="arial" charset="0"/>
                <a:ea typeface="Arial" charset="0"/>
                <a:cs typeface="Arial" charset="0"/>
              </a:defRPr>
            </a:lvl1pPr>
            <a:lvl2pPr marL="457200" indent="0">
              <a:buNone/>
              <a:defRPr/>
            </a:lvl2pPr>
          </a:lstStyle>
          <a:p>
            <a:pPr lvl="0"/>
            <a:r>
              <a:rPr lang="es-ES_tradnl" noProof="0" dirty="0"/>
              <a:t>Nº</a:t>
            </a:r>
          </a:p>
        </p:txBody>
      </p:sp>
    </p:spTree>
    <p:extLst>
      <p:ext uri="{BB962C8B-B14F-4D97-AF65-F5344CB8AC3E}">
        <p14:creationId xmlns:p14="http://schemas.microsoft.com/office/powerpoint/2010/main" val="331303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folio imágenes 3">
    <p:spTree>
      <p:nvGrpSpPr>
        <p:cNvPr id="1" name=""/>
        <p:cNvGrpSpPr/>
        <p:nvPr/>
      </p:nvGrpSpPr>
      <p:grpSpPr>
        <a:xfrm>
          <a:off x="0" y="0"/>
          <a:ext cx="0" cy="0"/>
          <a:chOff x="0" y="0"/>
          <a:chExt cx="0" cy="0"/>
        </a:xfrm>
      </p:grpSpPr>
      <p:sp>
        <p:nvSpPr>
          <p:cNvPr id="9"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0" i="0" baseline="0" smtClean="0">
                <a:solidFill>
                  <a:schemeClr val="tx1"/>
                </a:solidFill>
                <a:latin typeface="Arial" charset="0"/>
                <a:ea typeface="Arial" charset="0"/>
                <a:cs typeface="Arial" charset="0"/>
              </a:rPr>
              <a:pPr algn="ctr"/>
              <a:t>‹Nº›</a:t>
            </a:fld>
            <a:endParaRPr lang="en-US" sz="1200" b="0" i="0" baseline="0" dirty="0">
              <a:solidFill>
                <a:schemeClr val="tx1"/>
              </a:solidFill>
              <a:latin typeface="Arial" charset="0"/>
              <a:ea typeface="Arial" charset="0"/>
              <a:cs typeface="Arial" charset="0"/>
            </a:endParaRPr>
          </a:p>
        </p:txBody>
      </p:sp>
      <p:pic>
        <p:nvPicPr>
          <p:cNvPr id="10" name="Imagen 9"/>
          <p:cNvPicPr>
            <a:picLocks noChangeAspect="1"/>
          </p:cNvPicPr>
          <p:nvPr userDrawn="1"/>
        </p:nvPicPr>
        <p:blipFill>
          <a:blip r:embed="rId2"/>
          <a:stretch>
            <a:fillRect/>
          </a:stretch>
        </p:blipFill>
        <p:spPr>
          <a:xfrm>
            <a:off x="540000" y="540000"/>
            <a:ext cx="432000" cy="432000"/>
          </a:xfrm>
          <a:prstGeom prst="rect">
            <a:avLst/>
          </a:prstGeom>
        </p:spPr>
      </p:pic>
      <p:sp>
        <p:nvSpPr>
          <p:cNvPr id="11" name="Title 5"/>
          <p:cNvSpPr>
            <a:spLocks noGrp="1"/>
          </p:cNvSpPr>
          <p:nvPr>
            <p:ph type="title" hasCustomPrompt="1"/>
          </p:nvPr>
        </p:nvSpPr>
        <p:spPr>
          <a:xfrm>
            <a:off x="1224000" y="486000"/>
            <a:ext cx="9720000" cy="594000"/>
          </a:xfrm>
          <a:prstGeom prst="rect">
            <a:avLst/>
          </a:prstGeom>
        </p:spPr>
        <p:txBody>
          <a:bodyPr lIns="0" rIns="0" anchor="t" anchorCtr="0"/>
          <a:lstStyle>
            <a:lvl1pPr>
              <a:defRPr sz="3600" b="1" i="0" baseline="0">
                <a:latin typeface="Arial" charset="0"/>
                <a:ea typeface="Arial" charset="0"/>
                <a:cs typeface="Arial" charset="0"/>
              </a:defRPr>
            </a:lvl1pPr>
          </a:lstStyle>
          <a:p>
            <a:r>
              <a:rPr lang="es-ES_tradnl" noProof="0" dirty="0"/>
              <a:t>Haga clic para editar el título</a:t>
            </a:r>
          </a:p>
        </p:txBody>
      </p:sp>
      <p:sp>
        <p:nvSpPr>
          <p:cNvPr id="12" name="Text Placeholder 7"/>
          <p:cNvSpPr>
            <a:spLocks noGrp="1"/>
          </p:cNvSpPr>
          <p:nvPr>
            <p:ph type="body" sz="quarter" idx="10" hasCustomPrompt="1"/>
          </p:nvPr>
        </p:nvSpPr>
        <p:spPr>
          <a:xfrm>
            <a:off x="1224000" y="1079998"/>
            <a:ext cx="9720000" cy="720000"/>
          </a:xfrm>
          <a:prstGeom prst="rect">
            <a:avLst/>
          </a:prstGeom>
        </p:spPr>
        <p:txBody>
          <a:bodyPr lIns="0" tIns="36000" rIns="0" bIns="36000"/>
          <a:lstStyle>
            <a:lvl1pPr marL="0" indent="0">
              <a:buNone/>
              <a:defRPr sz="1600" b="1" i="0" baseline="0">
                <a:solidFill>
                  <a:schemeClr val="tx1">
                    <a:alpha val="50000"/>
                  </a:schemeClr>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a:t>
            </a:r>
          </a:p>
        </p:txBody>
      </p:sp>
      <p:sp>
        <p:nvSpPr>
          <p:cNvPr id="21" name="Picture Placeholder 2"/>
          <p:cNvSpPr>
            <a:spLocks noGrp="1"/>
          </p:cNvSpPr>
          <p:nvPr>
            <p:ph type="pic" sz="quarter" idx="15" hasCustomPrompt="1"/>
          </p:nvPr>
        </p:nvSpPr>
        <p:spPr>
          <a:xfrm rot="20881404">
            <a:off x="997910" y="1891462"/>
            <a:ext cx="2502855" cy="1774223"/>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22" name="Picture Placeholder 2"/>
          <p:cNvSpPr>
            <a:spLocks noGrp="1"/>
          </p:cNvSpPr>
          <p:nvPr>
            <p:ph type="pic" sz="quarter" idx="16" hasCustomPrompt="1"/>
          </p:nvPr>
        </p:nvSpPr>
        <p:spPr>
          <a:xfrm>
            <a:off x="4090728" y="1657526"/>
            <a:ext cx="2479406" cy="177245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23" name="Picture Placeholder 2"/>
          <p:cNvSpPr>
            <a:spLocks noGrp="1"/>
          </p:cNvSpPr>
          <p:nvPr>
            <p:ph type="pic" sz="quarter" idx="17" hasCustomPrompt="1"/>
          </p:nvPr>
        </p:nvSpPr>
        <p:spPr>
          <a:xfrm rot="21411138">
            <a:off x="1088080" y="4264977"/>
            <a:ext cx="2478118" cy="1761079"/>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24" name="Picture Placeholder 2"/>
          <p:cNvSpPr>
            <a:spLocks noGrp="1"/>
          </p:cNvSpPr>
          <p:nvPr>
            <p:ph type="pic" sz="quarter" idx="18" hasCustomPrompt="1"/>
          </p:nvPr>
        </p:nvSpPr>
        <p:spPr>
          <a:xfrm rot="364430">
            <a:off x="4287380" y="4058949"/>
            <a:ext cx="2470800" cy="1752285"/>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Tree>
    <p:extLst>
      <p:ext uri="{BB962C8B-B14F-4D97-AF65-F5344CB8AC3E}">
        <p14:creationId xmlns:p14="http://schemas.microsoft.com/office/powerpoint/2010/main" val="355691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p:spTree>
      <p:nvGrpSpPr>
        <p:cNvPr id="1" name=""/>
        <p:cNvGrpSpPr/>
        <p:nvPr/>
      </p:nvGrpSpPr>
      <p:grpSpPr>
        <a:xfrm>
          <a:off x="0" y="0"/>
          <a:ext cx="0" cy="0"/>
          <a:chOff x="0" y="0"/>
          <a:chExt cx="0" cy="0"/>
        </a:xfrm>
      </p:grpSpPr>
      <p:sp>
        <p:nvSpPr>
          <p:cNvPr id="6" name="Rectángulo 5"/>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charset="0"/>
            </a:endParaRPr>
          </a:p>
        </p:txBody>
      </p:sp>
      <p:pic>
        <p:nvPicPr>
          <p:cNvPr id="7" name="Imagen 6"/>
          <p:cNvPicPr>
            <a:picLocks noChangeAspect="1"/>
          </p:cNvPicPr>
          <p:nvPr userDrawn="1"/>
        </p:nvPicPr>
        <p:blipFill>
          <a:blip r:embed="rId2"/>
          <a:stretch>
            <a:fillRect/>
          </a:stretch>
        </p:blipFill>
        <p:spPr>
          <a:xfrm>
            <a:off x="8580965" y="5348514"/>
            <a:ext cx="2940357" cy="705686"/>
          </a:xfrm>
          <a:prstGeom prst="rect">
            <a:avLst/>
          </a:prstGeom>
        </p:spPr>
      </p:pic>
    </p:spTree>
    <p:extLst>
      <p:ext uri="{BB962C8B-B14F-4D97-AF65-F5344CB8AC3E}">
        <p14:creationId xmlns:p14="http://schemas.microsoft.com/office/powerpoint/2010/main" val="17769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2AB341C0-4FE4-4E56-90EF-735E29BD0391}" type="datetimeFigureOut">
              <a:rPr lang="es-ES" smtClean="0"/>
              <a:t>27/09/2023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064FAD2-3F11-41E3-A86B-36472C9D456D}" type="slidenum">
              <a:rPr lang="es-ES" smtClean="0"/>
              <a:t>‹Nº›</a:t>
            </a:fld>
            <a:endParaRPr lang="es-ES"/>
          </a:p>
        </p:txBody>
      </p:sp>
    </p:spTree>
    <p:extLst>
      <p:ext uri="{BB962C8B-B14F-4D97-AF65-F5344CB8AC3E}">
        <p14:creationId xmlns:p14="http://schemas.microsoft.com/office/powerpoint/2010/main" val="119094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illa SIN imagen">
    <p:bg>
      <p:bgPr>
        <a:blipFill>
          <a:blip r:embed="rId2">
            <a:extLst>
              <a:ext uri="{BEBA8EAE-BF5A-486C-A8C5-ECC9F3942E4B}">
                <a14:imgProps xmlns:a14="http://schemas.microsoft.com/office/drawing/2010/main">
                  <a14:imgLayer r:embed="rId3">
                    <a14:imgEffect>
                      <a14:saturation sat="0"/>
                    </a14:imgEffect>
                    <a14:imgEffect>
                      <a14:brightnessContrast bright="-25000" contrast="25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Rectángulo 8"/>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charset="0"/>
            </a:endParaRPr>
          </a:p>
        </p:txBody>
      </p:sp>
      <p:pic>
        <p:nvPicPr>
          <p:cNvPr id="10" name="Imagen 9"/>
          <p:cNvPicPr>
            <a:picLocks noChangeAspect="1"/>
          </p:cNvPicPr>
          <p:nvPr userDrawn="1"/>
        </p:nvPicPr>
        <p:blipFill>
          <a:blip r:embed="rId4"/>
          <a:stretch>
            <a:fillRect/>
          </a:stretch>
        </p:blipFill>
        <p:spPr>
          <a:xfrm>
            <a:off x="540000" y="540000"/>
            <a:ext cx="1820571" cy="432000"/>
          </a:xfrm>
          <a:prstGeom prst="rect">
            <a:avLst/>
          </a:prstGeom>
        </p:spPr>
      </p:pic>
      <p:sp>
        <p:nvSpPr>
          <p:cNvPr id="11" name="Text Placeholder 7"/>
          <p:cNvSpPr>
            <a:spLocks noGrp="1"/>
          </p:cNvSpPr>
          <p:nvPr>
            <p:ph type="body" sz="quarter" idx="10" hasCustomPrompt="1"/>
          </p:nvPr>
        </p:nvSpPr>
        <p:spPr>
          <a:xfrm>
            <a:off x="1236000" y="4365530"/>
            <a:ext cx="9720000" cy="221599"/>
          </a:xfrm>
          <a:prstGeom prst="rect">
            <a:avLst/>
          </a:prstGeom>
        </p:spPr>
        <p:txBody>
          <a:bodyPr lIns="0" tIns="0" rIns="0" bIns="0">
            <a:spAutoFit/>
          </a:bodyPr>
          <a:lstStyle>
            <a:lvl1pPr marL="0" indent="0">
              <a:buNone/>
              <a:defRPr sz="1600" b="0" i="0" baseline="0">
                <a:solidFill>
                  <a:schemeClr val="bg1"/>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 en caso de ser necesario</a:t>
            </a:r>
          </a:p>
        </p:txBody>
      </p:sp>
      <p:sp>
        <p:nvSpPr>
          <p:cNvPr id="6" name="Title 5"/>
          <p:cNvSpPr>
            <a:spLocks noGrp="1"/>
          </p:cNvSpPr>
          <p:nvPr>
            <p:ph type="title" hasCustomPrompt="1"/>
          </p:nvPr>
        </p:nvSpPr>
        <p:spPr>
          <a:xfrm>
            <a:off x="1236000" y="1512000"/>
            <a:ext cx="9720000" cy="2679325"/>
          </a:xfrm>
          <a:prstGeom prst="rect">
            <a:avLst/>
          </a:prstGeom>
        </p:spPr>
        <p:txBody>
          <a:bodyPr lIns="0" tIns="0" rIns="0" bIns="0" anchor="b" anchorCtr="0"/>
          <a:lstStyle>
            <a:lvl1pPr>
              <a:defRPr sz="4000" b="1" i="0" baseline="0">
                <a:solidFill>
                  <a:schemeClr val="bg1"/>
                </a:solidFill>
                <a:latin typeface="Arial" charset="0"/>
                <a:ea typeface="Arial" charset="0"/>
                <a:cs typeface="Arial" charset="0"/>
              </a:defRPr>
            </a:lvl1pPr>
          </a:lstStyle>
          <a:p>
            <a:r>
              <a:rPr lang="es-ES_tradnl" noProof="0" dirty="0"/>
              <a:t>Haga clic para editar el título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stretch>
            <a:fillRect/>
          </a:stretch>
        </p:blipFill>
        <p:spPr>
          <a:xfrm>
            <a:off x="540000" y="540000"/>
            <a:ext cx="432000" cy="43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quipo individual">
    <p:spTree>
      <p:nvGrpSpPr>
        <p:cNvPr id="1" name=""/>
        <p:cNvGrpSpPr/>
        <p:nvPr/>
      </p:nvGrpSpPr>
      <p:grpSpPr>
        <a:xfrm>
          <a:off x="0" y="0"/>
          <a:ext cx="0" cy="0"/>
          <a:chOff x="0" y="0"/>
          <a:chExt cx="0" cy="0"/>
        </a:xfrm>
      </p:grpSpPr>
      <p:sp>
        <p:nvSpPr>
          <p:cNvPr id="5" name="Picture Placeholder 2"/>
          <p:cNvSpPr>
            <a:spLocks noGrp="1"/>
          </p:cNvSpPr>
          <p:nvPr>
            <p:ph type="pic" sz="quarter" idx="12" hasCustomPrompt="1"/>
          </p:nvPr>
        </p:nvSpPr>
        <p:spPr>
          <a:xfrm>
            <a:off x="1224000" y="1900362"/>
            <a:ext cx="4444332" cy="4312868"/>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6" name="Title 5"/>
          <p:cNvSpPr>
            <a:spLocks noGrp="1"/>
          </p:cNvSpPr>
          <p:nvPr>
            <p:ph type="title" hasCustomPrompt="1"/>
          </p:nvPr>
        </p:nvSpPr>
        <p:spPr>
          <a:xfrm>
            <a:off x="1224000" y="486000"/>
            <a:ext cx="9720000" cy="594000"/>
          </a:xfrm>
          <a:prstGeom prst="rect">
            <a:avLst/>
          </a:prstGeom>
        </p:spPr>
        <p:txBody>
          <a:bodyPr lIns="0" rIns="0" anchor="t" anchorCtr="0"/>
          <a:lstStyle>
            <a:lvl1pPr>
              <a:defRPr sz="3600" b="1" i="0" baseline="0">
                <a:latin typeface="Arial" charset="0"/>
                <a:ea typeface="Arial" charset="0"/>
                <a:cs typeface="Arial" charset="0"/>
              </a:defRPr>
            </a:lvl1pPr>
          </a:lstStyle>
          <a:p>
            <a:r>
              <a:rPr lang="es-ES_tradnl" noProof="0" dirty="0"/>
              <a:t>Haga clic para editar el título</a:t>
            </a:r>
          </a:p>
        </p:txBody>
      </p:sp>
      <p:sp>
        <p:nvSpPr>
          <p:cNvPr id="7" name="Text Placeholder 7"/>
          <p:cNvSpPr>
            <a:spLocks noGrp="1"/>
          </p:cNvSpPr>
          <p:nvPr>
            <p:ph type="body" sz="quarter" idx="10" hasCustomPrompt="1"/>
          </p:nvPr>
        </p:nvSpPr>
        <p:spPr>
          <a:xfrm>
            <a:off x="1224000" y="1079998"/>
            <a:ext cx="9720000" cy="720000"/>
          </a:xfrm>
          <a:prstGeom prst="rect">
            <a:avLst/>
          </a:prstGeom>
        </p:spPr>
        <p:txBody>
          <a:bodyPr lIns="0" tIns="36000" rIns="0" bIns="36000"/>
          <a:lstStyle>
            <a:lvl1pPr marL="0" indent="0">
              <a:buNone/>
              <a:defRPr sz="1600" b="1" i="0" baseline="0">
                <a:solidFill>
                  <a:schemeClr val="tx1">
                    <a:alpha val="50000"/>
                  </a:schemeClr>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a:t>
            </a:r>
          </a:p>
        </p:txBody>
      </p:sp>
      <p:sp>
        <p:nvSpPr>
          <p:cNvPr id="8"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s-ES_tradnl" sz="1200" b="0" i="0" baseline="0" noProof="0" smtClean="0">
                <a:solidFill>
                  <a:schemeClr val="tx1"/>
                </a:solidFill>
                <a:latin typeface="Arial" charset="0"/>
                <a:ea typeface="Arial" charset="0"/>
                <a:cs typeface="Arial" charset="0"/>
              </a:rPr>
              <a:pPr algn="ctr"/>
              <a:t>‹Nº›</a:t>
            </a:fld>
            <a:endParaRPr lang="es-ES_tradnl" sz="1200" b="0" i="0" baseline="0" noProof="0" dirty="0">
              <a:solidFill>
                <a:schemeClr val="tx1"/>
              </a:solidFill>
              <a:latin typeface="Arial" charset="0"/>
              <a:ea typeface="Arial" charset="0"/>
              <a:cs typeface="Arial" charset="0"/>
            </a:endParaRPr>
          </a:p>
        </p:txBody>
      </p:sp>
      <p:pic>
        <p:nvPicPr>
          <p:cNvPr id="9" name="Imagen 8"/>
          <p:cNvPicPr>
            <a:picLocks noChangeAspect="1"/>
          </p:cNvPicPr>
          <p:nvPr userDrawn="1"/>
        </p:nvPicPr>
        <p:blipFill>
          <a:blip r:embed="rId2"/>
          <a:stretch>
            <a:fillRect/>
          </a:stretch>
        </p:blipFill>
        <p:spPr>
          <a:xfrm>
            <a:off x="540000" y="540000"/>
            <a:ext cx="432000" cy="432000"/>
          </a:xfrm>
          <a:prstGeom prst="rect">
            <a:avLst/>
          </a:prstGeom>
        </p:spPr>
      </p:pic>
    </p:spTree>
    <p:extLst>
      <p:ext uri="{BB962C8B-B14F-4D97-AF65-F5344CB8AC3E}">
        <p14:creationId xmlns:p14="http://schemas.microsoft.com/office/powerpoint/2010/main" val="49237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umeraciones gigant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0" i="0" baseline="0" smtClean="0">
                <a:solidFill>
                  <a:schemeClr val="tx1"/>
                </a:solidFill>
                <a:latin typeface="Arial" charset="0"/>
                <a:ea typeface="Arial" charset="0"/>
                <a:cs typeface="Arial" charset="0"/>
              </a:rPr>
              <a:pPr algn="ctr"/>
              <a:t>‹Nº›</a:t>
            </a:fld>
            <a:endParaRPr lang="en-US" sz="1200" b="0" i="0" baseline="0" dirty="0">
              <a:solidFill>
                <a:schemeClr val="tx1"/>
              </a:solidFill>
              <a:latin typeface="Arial" charset="0"/>
              <a:ea typeface="Arial" charset="0"/>
              <a:cs typeface="Arial" charset="0"/>
            </a:endParaRPr>
          </a:p>
        </p:txBody>
      </p:sp>
      <p:pic>
        <p:nvPicPr>
          <p:cNvPr id="9" name="Imagen 8"/>
          <p:cNvPicPr>
            <a:picLocks noChangeAspect="1"/>
          </p:cNvPicPr>
          <p:nvPr userDrawn="1"/>
        </p:nvPicPr>
        <p:blipFill>
          <a:blip r:embed="rId2"/>
          <a:stretch>
            <a:fillRect/>
          </a:stretch>
        </p:blipFill>
        <p:spPr>
          <a:xfrm>
            <a:off x="540000" y="540000"/>
            <a:ext cx="432000" cy="432000"/>
          </a:xfrm>
          <a:prstGeom prst="rect">
            <a:avLst/>
          </a:prstGeom>
        </p:spPr>
      </p:pic>
      <p:sp>
        <p:nvSpPr>
          <p:cNvPr id="12" name="Text Placeholder 7"/>
          <p:cNvSpPr>
            <a:spLocks noGrp="1"/>
          </p:cNvSpPr>
          <p:nvPr>
            <p:ph type="body" sz="quarter" idx="10" hasCustomPrompt="1"/>
          </p:nvPr>
        </p:nvSpPr>
        <p:spPr>
          <a:xfrm>
            <a:off x="0" y="1080000"/>
            <a:ext cx="6121101" cy="5778000"/>
          </a:xfrm>
          <a:prstGeom prst="rect">
            <a:avLst/>
          </a:prstGeom>
        </p:spPr>
        <p:txBody>
          <a:bodyPr lIns="0" tIns="36000" rIns="0" bIns="36000" anchor="ctr" anchorCtr="0">
            <a:normAutofit/>
          </a:bodyPr>
          <a:lstStyle>
            <a:lvl1pPr marL="0" indent="0" algn="ctr">
              <a:buNone/>
              <a:defRPr sz="40000" b="1" i="0" baseline="0">
                <a:solidFill>
                  <a:schemeClr val="bg2"/>
                </a:solidFill>
                <a:latin typeface="arial" charset="0"/>
                <a:ea typeface="Arial" charset="0"/>
                <a:cs typeface="Arial" charset="0"/>
              </a:defRPr>
            </a:lvl1pPr>
            <a:lvl2pPr marL="457200" indent="0">
              <a:buNone/>
              <a:defRPr/>
            </a:lvl2pPr>
          </a:lstStyle>
          <a:p>
            <a:pPr lvl="0"/>
            <a:r>
              <a:rPr lang="es-ES_tradnl" noProof="0" dirty="0"/>
              <a:t>Nº</a:t>
            </a:r>
          </a:p>
        </p:txBody>
      </p:sp>
    </p:spTree>
    <p:extLst>
      <p:ext uri="{BB962C8B-B14F-4D97-AF65-F5344CB8AC3E}">
        <p14:creationId xmlns:p14="http://schemas.microsoft.com/office/powerpoint/2010/main" val="89902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folio imágenes 3">
    <p:spTree>
      <p:nvGrpSpPr>
        <p:cNvPr id="1" name=""/>
        <p:cNvGrpSpPr/>
        <p:nvPr/>
      </p:nvGrpSpPr>
      <p:grpSpPr>
        <a:xfrm>
          <a:off x="0" y="0"/>
          <a:ext cx="0" cy="0"/>
          <a:chOff x="0" y="0"/>
          <a:chExt cx="0" cy="0"/>
        </a:xfrm>
      </p:grpSpPr>
      <p:sp>
        <p:nvSpPr>
          <p:cNvPr id="9"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0" i="0" baseline="0" smtClean="0">
                <a:solidFill>
                  <a:schemeClr val="tx1"/>
                </a:solidFill>
                <a:latin typeface="Arial" charset="0"/>
                <a:ea typeface="Arial" charset="0"/>
                <a:cs typeface="Arial" charset="0"/>
              </a:rPr>
              <a:pPr algn="ctr"/>
              <a:t>‹Nº›</a:t>
            </a:fld>
            <a:endParaRPr lang="en-US" sz="1200" b="0" i="0" baseline="0" dirty="0">
              <a:solidFill>
                <a:schemeClr val="tx1"/>
              </a:solidFill>
              <a:latin typeface="Arial" charset="0"/>
              <a:ea typeface="Arial" charset="0"/>
              <a:cs typeface="Arial" charset="0"/>
            </a:endParaRPr>
          </a:p>
        </p:txBody>
      </p:sp>
      <p:pic>
        <p:nvPicPr>
          <p:cNvPr id="10" name="Imagen 9"/>
          <p:cNvPicPr>
            <a:picLocks noChangeAspect="1"/>
          </p:cNvPicPr>
          <p:nvPr userDrawn="1"/>
        </p:nvPicPr>
        <p:blipFill>
          <a:blip r:embed="rId2"/>
          <a:stretch>
            <a:fillRect/>
          </a:stretch>
        </p:blipFill>
        <p:spPr>
          <a:xfrm>
            <a:off x="540000" y="540000"/>
            <a:ext cx="432000" cy="432000"/>
          </a:xfrm>
          <a:prstGeom prst="rect">
            <a:avLst/>
          </a:prstGeom>
        </p:spPr>
      </p:pic>
      <p:sp>
        <p:nvSpPr>
          <p:cNvPr id="11" name="Title 5"/>
          <p:cNvSpPr>
            <a:spLocks noGrp="1"/>
          </p:cNvSpPr>
          <p:nvPr>
            <p:ph type="title" hasCustomPrompt="1"/>
          </p:nvPr>
        </p:nvSpPr>
        <p:spPr>
          <a:xfrm>
            <a:off x="1224000" y="486000"/>
            <a:ext cx="9720000" cy="594000"/>
          </a:xfrm>
          <a:prstGeom prst="rect">
            <a:avLst/>
          </a:prstGeom>
        </p:spPr>
        <p:txBody>
          <a:bodyPr lIns="0" rIns="0" anchor="t" anchorCtr="0"/>
          <a:lstStyle>
            <a:lvl1pPr>
              <a:defRPr sz="3600" b="1" i="0" baseline="0">
                <a:latin typeface="Arial" charset="0"/>
                <a:ea typeface="Arial" charset="0"/>
                <a:cs typeface="Arial" charset="0"/>
              </a:defRPr>
            </a:lvl1pPr>
          </a:lstStyle>
          <a:p>
            <a:r>
              <a:rPr lang="es-ES_tradnl" noProof="0" dirty="0"/>
              <a:t>Haga clic para editar el título</a:t>
            </a:r>
          </a:p>
        </p:txBody>
      </p:sp>
      <p:sp>
        <p:nvSpPr>
          <p:cNvPr id="12" name="Text Placeholder 7"/>
          <p:cNvSpPr>
            <a:spLocks noGrp="1"/>
          </p:cNvSpPr>
          <p:nvPr>
            <p:ph type="body" sz="quarter" idx="10" hasCustomPrompt="1"/>
          </p:nvPr>
        </p:nvSpPr>
        <p:spPr>
          <a:xfrm>
            <a:off x="1224000" y="1079998"/>
            <a:ext cx="9720000" cy="720000"/>
          </a:xfrm>
          <a:prstGeom prst="rect">
            <a:avLst/>
          </a:prstGeom>
        </p:spPr>
        <p:txBody>
          <a:bodyPr lIns="0" tIns="36000" rIns="0" bIns="36000"/>
          <a:lstStyle>
            <a:lvl1pPr marL="0" indent="0">
              <a:buNone/>
              <a:defRPr sz="1600" b="1" i="0" baseline="0">
                <a:solidFill>
                  <a:schemeClr val="tx1">
                    <a:alpha val="50000"/>
                  </a:schemeClr>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a:t>
            </a:r>
          </a:p>
        </p:txBody>
      </p:sp>
      <p:sp>
        <p:nvSpPr>
          <p:cNvPr id="21" name="Picture Placeholder 2"/>
          <p:cNvSpPr>
            <a:spLocks noGrp="1"/>
          </p:cNvSpPr>
          <p:nvPr>
            <p:ph type="pic" sz="quarter" idx="15" hasCustomPrompt="1"/>
          </p:nvPr>
        </p:nvSpPr>
        <p:spPr>
          <a:xfrm rot="20881404">
            <a:off x="997910" y="1891462"/>
            <a:ext cx="2502855" cy="1774223"/>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22" name="Picture Placeholder 2"/>
          <p:cNvSpPr>
            <a:spLocks noGrp="1"/>
          </p:cNvSpPr>
          <p:nvPr>
            <p:ph type="pic" sz="quarter" idx="16" hasCustomPrompt="1"/>
          </p:nvPr>
        </p:nvSpPr>
        <p:spPr>
          <a:xfrm>
            <a:off x="4090728" y="1657526"/>
            <a:ext cx="2479406" cy="1772450"/>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23" name="Picture Placeholder 2"/>
          <p:cNvSpPr>
            <a:spLocks noGrp="1"/>
          </p:cNvSpPr>
          <p:nvPr>
            <p:ph type="pic" sz="quarter" idx="17" hasCustomPrompt="1"/>
          </p:nvPr>
        </p:nvSpPr>
        <p:spPr>
          <a:xfrm rot="21411138">
            <a:off x="1088080" y="4264977"/>
            <a:ext cx="2478118" cy="1761079"/>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
        <p:nvSpPr>
          <p:cNvPr id="24" name="Picture Placeholder 2"/>
          <p:cNvSpPr>
            <a:spLocks noGrp="1"/>
          </p:cNvSpPr>
          <p:nvPr>
            <p:ph type="pic" sz="quarter" idx="18" hasCustomPrompt="1"/>
          </p:nvPr>
        </p:nvSpPr>
        <p:spPr>
          <a:xfrm rot="364430">
            <a:off x="4287380" y="4058949"/>
            <a:ext cx="2470800" cy="1752285"/>
          </a:xfrm>
          <a:prstGeom prst="rect">
            <a:avLst/>
          </a:prstGeom>
          <a:pattFill prst="pct80">
            <a:fgClr>
              <a:schemeClr val="bg1">
                <a:lumMod val="65000"/>
              </a:schemeClr>
            </a:fgClr>
            <a:bgClr>
              <a:schemeClr val="bg1">
                <a:lumMod val="95000"/>
              </a:schemeClr>
            </a:bgClr>
          </a:pattFill>
        </p:spPr>
        <p:txBody>
          <a:bodyPr anchor="ctr">
            <a:normAutofit/>
          </a:bodyPr>
          <a:lstStyle>
            <a:lvl1pPr marL="0" indent="0" algn="ctr">
              <a:buNone/>
              <a:defRPr sz="1800" b="0" i="0" baseline="0">
                <a:latin typeface="Arial" charset="0"/>
                <a:ea typeface="Arial" charset="0"/>
                <a:cs typeface="Arial" charset="0"/>
              </a:defRPr>
            </a:lvl1pPr>
          </a:lstStyle>
          <a:p>
            <a:r>
              <a:rPr lang="en-US" dirty="0" err="1"/>
              <a:t>Insertar</a:t>
            </a:r>
            <a:r>
              <a:rPr lang="en-US" dirty="0"/>
              <a:t> imagen</a:t>
            </a:r>
          </a:p>
        </p:txBody>
      </p:sp>
    </p:spTree>
    <p:extLst>
      <p:ext uri="{BB962C8B-B14F-4D97-AF65-F5344CB8AC3E}">
        <p14:creationId xmlns:p14="http://schemas.microsoft.com/office/powerpoint/2010/main" val="212743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ada SIN imagen">
    <p:bg>
      <p:bgPr>
        <a:blipFill>
          <a:blip r:embed="rId2">
            <a:extLst>
              <a:ext uri="{BEBA8EAE-BF5A-486C-A8C5-ECC9F3942E4B}">
                <a14:imgProps xmlns:a14="http://schemas.microsoft.com/office/drawing/2010/main">
                  <a14:imgLayer r:embed="rId3">
                    <a14:imgEffect>
                      <a14:saturation sat="0"/>
                    </a14:imgEffect>
                    <a14:imgEffect>
                      <a14:brightnessContrast bright="-25000" contrast="25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Rectángulo 8"/>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charset="0"/>
            </a:endParaRPr>
          </a:p>
        </p:txBody>
      </p:sp>
      <p:pic>
        <p:nvPicPr>
          <p:cNvPr id="10" name="Imagen 9"/>
          <p:cNvPicPr>
            <a:picLocks noChangeAspect="1"/>
          </p:cNvPicPr>
          <p:nvPr userDrawn="1"/>
        </p:nvPicPr>
        <p:blipFill>
          <a:blip r:embed="rId4"/>
          <a:stretch>
            <a:fillRect/>
          </a:stretch>
        </p:blipFill>
        <p:spPr>
          <a:xfrm>
            <a:off x="540000" y="540000"/>
            <a:ext cx="1820571" cy="432000"/>
          </a:xfrm>
          <a:prstGeom prst="rect">
            <a:avLst/>
          </a:prstGeom>
        </p:spPr>
      </p:pic>
      <p:sp>
        <p:nvSpPr>
          <p:cNvPr id="11" name="Text Placeholder 7"/>
          <p:cNvSpPr>
            <a:spLocks noGrp="1"/>
          </p:cNvSpPr>
          <p:nvPr>
            <p:ph type="body" sz="quarter" idx="10" hasCustomPrompt="1"/>
          </p:nvPr>
        </p:nvSpPr>
        <p:spPr>
          <a:xfrm>
            <a:off x="1236000" y="4365530"/>
            <a:ext cx="9720000" cy="221599"/>
          </a:xfrm>
          <a:prstGeom prst="rect">
            <a:avLst/>
          </a:prstGeom>
        </p:spPr>
        <p:txBody>
          <a:bodyPr lIns="0" tIns="0" rIns="0" bIns="0">
            <a:spAutoFit/>
          </a:bodyPr>
          <a:lstStyle>
            <a:lvl1pPr marL="0" indent="0">
              <a:buNone/>
              <a:defRPr sz="1600" b="0" i="0" baseline="0">
                <a:solidFill>
                  <a:schemeClr val="bg1"/>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 en caso de ser necesario</a:t>
            </a:r>
          </a:p>
        </p:txBody>
      </p:sp>
      <p:sp>
        <p:nvSpPr>
          <p:cNvPr id="6" name="Title 5"/>
          <p:cNvSpPr>
            <a:spLocks noGrp="1"/>
          </p:cNvSpPr>
          <p:nvPr>
            <p:ph type="title" hasCustomPrompt="1"/>
          </p:nvPr>
        </p:nvSpPr>
        <p:spPr>
          <a:xfrm>
            <a:off x="1236000" y="1512000"/>
            <a:ext cx="9720000" cy="2679325"/>
          </a:xfrm>
          <a:prstGeom prst="rect">
            <a:avLst/>
          </a:prstGeom>
        </p:spPr>
        <p:txBody>
          <a:bodyPr lIns="0" tIns="0" rIns="0" bIns="0" anchor="b" anchorCtr="0"/>
          <a:lstStyle>
            <a:lvl1pPr>
              <a:defRPr sz="6600" b="1" i="0" baseline="0">
                <a:solidFill>
                  <a:schemeClr val="bg1"/>
                </a:solidFill>
                <a:latin typeface="Arial" charset="0"/>
                <a:ea typeface="Arial" charset="0"/>
                <a:cs typeface="Arial" charset="0"/>
              </a:defRPr>
            </a:lvl1pPr>
          </a:lstStyle>
          <a:p>
            <a:r>
              <a:rPr lang="es-ES_tradnl" noProof="0" dirty="0"/>
              <a:t>Haga clic para editar el título</a:t>
            </a:r>
          </a:p>
        </p:txBody>
      </p:sp>
    </p:spTree>
    <p:extLst>
      <p:ext uri="{BB962C8B-B14F-4D97-AF65-F5344CB8AC3E}">
        <p14:creationId xmlns:p14="http://schemas.microsoft.com/office/powerpoint/2010/main" val="294037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adilla SIN imagen">
    <p:bg>
      <p:bgPr>
        <a:blipFill>
          <a:blip r:embed="rId2">
            <a:extLst>
              <a:ext uri="{BEBA8EAE-BF5A-486C-A8C5-ECC9F3942E4B}">
                <a14:imgProps xmlns:a14="http://schemas.microsoft.com/office/drawing/2010/main">
                  <a14:imgLayer r:embed="rId3">
                    <a14:imgEffect>
                      <a14:saturation sat="0"/>
                    </a14:imgEffect>
                    <a14:imgEffect>
                      <a14:brightnessContrast bright="-25000" contrast="25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Rectángulo 8"/>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dirty="0">
              <a:latin typeface="Arial" charset="0"/>
            </a:endParaRPr>
          </a:p>
        </p:txBody>
      </p:sp>
      <p:pic>
        <p:nvPicPr>
          <p:cNvPr id="10" name="Imagen 9"/>
          <p:cNvPicPr>
            <a:picLocks noChangeAspect="1"/>
          </p:cNvPicPr>
          <p:nvPr userDrawn="1"/>
        </p:nvPicPr>
        <p:blipFill>
          <a:blip r:embed="rId4"/>
          <a:stretch>
            <a:fillRect/>
          </a:stretch>
        </p:blipFill>
        <p:spPr>
          <a:xfrm>
            <a:off x="540000" y="540000"/>
            <a:ext cx="1820571" cy="432000"/>
          </a:xfrm>
          <a:prstGeom prst="rect">
            <a:avLst/>
          </a:prstGeom>
        </p:spPr>
      </p:pic>
      <p:sp>
        <p:nvSpPr>
          <p:cNvPr id="11" name="Text Placeholder 7"/>
          <p:cNvSpPr>
            <a:spLocks noGrp="1"/>
          </p:cNvSpPr>
          <p:nvPr>
            <p:ph type="body" sz="quarter" idx="10" hasCustomPrompt="1"/>
          </p:nvPr>
        </p:nvSpPr>
        <p:spPr>
          <a:xfrm>
            <a:off x="1236000" y="4365530"/>
            <a:ext cx="9720000" cy="221599"/>
          </a:xfrm>
          <a:prstGeom prst="rect">
            <a:avLst/>
          </a:prstGeom>
        </p:spPr>
        <p:txBody>
          <a:bodyPr lIns="0" tIns="0" rIns="0" bIns="0">
            <a:spAutoFit/>
          </a:bodyPr>
          <a:lstStyle>
            <a:lvl1pPr marL="0" indent="0">
              <a:buNone/>
              <a:defRPr sz="1600" b="0" i="0" baseline="0">
                <a:solidFill>
                  <a:schemeClr val="bg1"/>
                </a:solidFill>
                <a:latin typeface="arial" charset="0"/>
                <a:ea typeface="Arial" charset="0"/>
                <a:cs typeface="Arial" charset="0"/>
              </a:defRPr>
            </a:lvl1pPr>
            <a:lvl2pPr marL="457200" indent="0">
              <a:buNone/>
              <a:defRPr/>
            </a:lvl2pPr>
          </a:lstStyle>
          <a:p>
            <a:pPr lvl="0"/>
            <a:r>
              <a:rPr lang="es-ES_tradnl" noProof="0" dirty="0"/>
              <a:t>Haga clic para editar el subtítulo de la diapositiva en caso de ser necesario</a:t>
            </a:r>
          </a:p>
        </p:txBody>
      </p:sp>
      <p:sp>
        <p:nvSpPr>
          <p:cNvPr id="6" name="Title 5"/>
          <p:cNvSpPr>
            <a:spLocks noGrp="1"/>
          </p:cNvSpPr>
          <p:nvPr>
            <p:ph type="title" hasCustomPrompt="1"/>
          </p:nvPr>
        </p:nvSpPr>
        <p:spPr>
          <a:xfrm>
            <a:off x="1236000" y="1512000"/>
            <a:ext cx="9720000" cy="2679325"/>
          </a:xfrm>
          <a:prstGeom prst="rect">
            <a:avLst/>
          </a:prstGeom>
        </p:spPr>
        <p:txBody>
          <a:bodyPr lIns="0" tIns="0" rIns="0" bIns="0" anchor="b" anchorCtr="0"/>
          <a:lstStyle>
            <a:lvl1pPr>
              <a:defRPr sz="4000" b="1" i="0" baseline="0">
                <a:solidFill>
                  <a:schemeClr val="bg1"/>
                </a:solidFill>
                <a:latin typeface="Arial" charset="0"/>
                <a:ea typeface="Arial" charset="0"/>
                <a:cs typeface="Arial" charset="0"/>
              </a:defRPr>
            </a:lvl1pPr>
          </a:lstStyle>
          <a:p>
            <a:r>
              <a:rPr lang="es-ES_tradnl" noProof="0" dirty="0"/>
              <a:t>Haga clic para editar el título</a:t>
            </a:r>
          </a:p>
        </p:txBody>
      </p:sp>
    </p:spTree>
    <p:extLst>
      <p:ext uri="{BB962C8B-B14F-4D97-AF65-F5344CB8AC3E}">
        <p14:creationId xmlns:p14="http://schemas.microsoft.com/office/powerpoint/2010/main" val="402090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a:stretch>
            <a:fillRect/>
          </a:stretch>
        </p:blipFill>
        <p:spPr>
          <a:xfrm>
            <a:off x="540000" y="540000"/>
            <a:ext cx="432000" cy="432000"/>
          </a:xfrm>
          <a:prstGeom prst="rect">
            <a:avLst/>
          </a:prstGeom>
        </p:spPr>
      </p:pic>
    </p:spTree>
    <p:extLst>
      <p:ext uri="{BB962C8B-B14F-4D97-AF65-F5344CB8AC3E}">
        <p14:creationId xmlns:p14="http://schemas.microsoft.com/office/powerpoint/2010/main" val="242064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0" i="0" baseline="0" smtClean="0">
                <a:solidFill>
                  <a:schemeClr val="tx1"/>
                </a:solidFill>
                <a:latin typeface="Arial" charset="0"/>
                <a:ea typeface="Arial" charset="0"/>
                <a:cs typeface="Arial" charset="0"/>
              </a:rPr>
              <a:pPr algn="ctr"/>
              <a:t>‹Nº›</a:t>
            </a:fld>
            <a:endParaRPr lang="en-US" sz="1200" b="0" i="0" baseline="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0332009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787" r:id="rId3"/>
    <p:sldLayoutId id="2147483850" r:id="rId4"/>
    <p:sldLayoutId id="2147483851" r:id="rId5"/>
    <p:sldLayoutId id="2147483852" r:id="rId6"/>
  </p:sldLayoutIdLst>
  <p:txStyles>
    <p:titleStyle>
      <a:lvl1pPr algn="l" defTabSz="914400" rtl="0" eaLnBrk="1" latinLnBrk="0" hangingPunct="1">
        <a:lnSpc>
          <a:spcPct val="90000"/>
        </a:lnSpc>
        <a:spcBef>
          <a:spcPct val="0"/>
        </a:spcBef>
        <a:buNone/>
        <a:defRPr sz="4000" b="1" i="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9/27/2023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Slide Number Placeholder 5"/>
          <p:cNvSpPr txBox="1">
            <a:spLocks/>
          </p:cNvSpPr>
          <p:nvPr userDrawn="1"/>
        </p:nvSpPr>
        <p:spPr>
          <a:xfrm>
            <a:off x="11397745" y="504001"/>
            <a:ext cx="281223" cy="203845"/>
          </a:xfrm>
          <a:prstGeom prst="rect">
            <a:avLst/>
          </a:prstGeom>
        </p:spPr>
        <p:txBody>
          <a:bodyPr vert="horz" wrap="none" lIns="72000" tIns="0" rIns="72000" bIns="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200" b="0" i="0" baseline="0" smtClean="0">
                <a:solidFill>
                  <a:schemeClr val="tx1"/>
                </a:solidFill>
                <a:latin typeface="Arial" charset="0"/>
                <a:ea typeface="Arial" charset="0"/>
                <a:cs typeface="Arial" charset="0"/>
              </a:rPr>
              <a:pPr algn="ctr"/>
              <a:t>‹Nº›</a:t>
            </a:fld>
            <a:endParaRPr lang="en-US" sz="1200" b="0" i="0" baseline="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5383600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Lst>
  <p:txStyles>
    <p:titleStyle>
      <a:lvl1pPr algn="l" defTabSz="914400" rtl="0" eaLnBrk="1" latinLnBrk="0" hangingPunct="1">
        <a:lnSpc>
          <a:spcPct val="90000"/>
        </a:lnSpc>
        <a:spcBef>
          <a:spcPct val="0"/>
        </a:spcBef>
        <a:buNone/>
        <a:defRPr sz="4000" b="1" i="0" kern="1200"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bwMode="auto">
          <a:xfrm>
            <a:off x="1368277" y="3016862"/>
            <a:ext cx="8451790" cy="1124316"/>
          </a:xfrm>
          <a:prstGeom prst="rect">
            <a:avLst/>
          </a:prstGeom>
        </p:spPr>
        <p:txBody>
          <a:bodyPr wrap="square" numCol="1" anchorCtr="0" compatLnSpc="1">
            <a:prstTxWarp prst="textNoShape">
              <a:avLst/>
            </a:prstTxWarp>
          </a:bodyPr>
          <a:lstStyle>
            <a:lvl1pPr algn="l" defTabSz="914400" rtl="0" eaLnBrk="1" latinLnBrk="0" hangingPunct="1">
              <a:lnSpc>
                <a:spcPct val="90000"/>
              </a:lnSpc>
              <a:spcBef>
                <a:spcPct val="0"/>
              </a:spcBef>
              <a:buNone/>
              <a:defRPr sz="4000" b="1" i="0" kern="1200" baseline="0">
                <a:solidFill>
                  <a:schemeClr val="accent1"/>
                </a:solidFill>
                <a:latin typeface="+mj-lt"/>
                <a:ea typeface="+mj-ea"/>
                <a:cs typeface="+mj-cs"/>
              </a:defRPr>
            </a:lvl1pPr>
          </a:lstStyle>
          <a:p>
            <a:pPr algn="ctr">
              <a:defRPr/>
            </a:pPr>
            <a:r>
              <a:rPr lang="es-ES_tradnl" sz="3200" dirty="0">
                <a:solidFill>
                  <a:schemeClr val="bg1"/>
                </a:solidFill>
                <a:latin typeface="Arial" charset="0"/>
              </a:rPr>
              <a:t>CAMPAÑAS DE INMUNIZACIÓN FRENTE A VRS,COVID Y GRIPE</a:t>
            </a:r>
            <a:br>
              <a:rPr lang="es-ES_tradnl" sz="3200" dirty="0">
                <a:solidFill>
                  <a:schemeClr val="bg1"/>
                </a:solidFill>
                <a:latin typeface="Arial" charset="0"/>
              </a:rPr>
            </a:br>
            <a:r>
              <a:rPr lang="es-ES_tradnl" sz="3200" dirty="0">
                <a:solidFill>
                  <a:schemeClr val="bg1"/>
                </a:solidFill>
                <a:latin typeface="Arial" charset="0"/>
              </a:rPr>
              <a:t>ARAGÓN 2023 - </a:t>
            </a:r>
            <a:r>
              <a:rPr lang="es-ES_tradnl" sz="3200" dirty="0">
                <a:solidFill>
                  <a:srgbClr val="FFFFFF"/>
                </a:solidFill>
                <a:latin typeface="Arial" charset="0"/>
              </a:rPr>
              <a:t>2024</a:t>
            </a:r>
          </a:p>
        </p:txBody>
      </p:sp>
      <p:sp>
        <p:nvSpPr>
          <p:cNvPr id="5" name="Rectangle 3"/>
          <p:cNvSpPr>
            <a:spLocks noChangeArrowheads="1"/>
          </p:cNvSpPr>
          <p:nvPr/>
        </p:nvSpPr>
        <p:spPr bwMode="auto">
          <a:xfrm>
            <a:off x="4072570" y="4721339"/>
            <a:ext cx="3246403" cy="400110"/>
          </a:xfrm>
          <a:prstGeom prst="rect">
            <a:avLst/>
          </a:prstGeom>
          <a:noFill/>
          <a:ln w="9525">
            <a:noFill/>
            <a:miter lim="800000"/>
            <a:headEnd/>
            <a:tailEnd/>
          </a:ln>
        </p:spPr>
        <p:txBody>
          <a:bodyPr wrap="none">
            <a:spAutoFit/>
          </a:bodyPr>
          <a:lstStyle/>
          <a:p>
            <a:pPr algn="ctr" eaLnBrk="0" hangingPunct="0"/>
            <a:r>
              <a:rPr lang="es-ES_tradnl" sz="2000" dirty="0">
                <a:solidFill>
                  <a:srgbClr val="FFFFFF"/>
                </a:solidFill>
              </a:rPr>
              <a:t>27 de septiembre de 2023</a:t>
            </a:r>
            <a:r>
              <a:rPr lang="es-ES_tradnl" sz="2000" dirty="0">
                <a:solidFill>
                  <a:srgbClr val="FFFFFF"/>
                </a:solidFill>
                <a:latin typeface="Arial Black" pitchFamily="34" charset="0"/>
              </a:rPr>
              <a:t> </a:t>
            </a:r>
          </a:p>
        </p:txBody>
      </p:sp>
    </p:spTree>
    <p:extLst>
      <p:ext uri="{BB962C8B-B14F-4D97-AF65-F5344CB8AC3E}">
        <p14:creationId xmlns:p14="http://schemas.microsoft.com/office/powerpoint/2010/main" val="212956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47749" y="377424"/>
            <a:ext cx="10517718" cy="953919"/>
          </a:xfrm>
          <a:prstGeom prst="rect">
            <a:avLst/>
          </a:prstGeom>
          <a:noFill/>
          <a:ln w="9525">
            <a:noFill/>
            <a:miter lim="800000"/>
            <a:headEnd/>
            <a:tailEnd/>
          </a:ln>
        </p:spPr>
        <p:txBody>
          <a:bodyPr anchor="ctr"/>
          <a:lstStyle/>
          <a:p>
            <a:pPr algn="ctr" eaLnBrk="0" hangingPunct="0"/>
            <a:r>
              <a:rPr lang="es-ES" sz="2800" b="1" dirty="0">
                <a:solidFill>
                  <a:schemeClr val="accent1"/>
                </a:solidFill>
              </a:rPr>
              <a:t> </a:t>
            </a:r>
            <a:r>
              <a:rPr lang="es-ES" sz="3600" b="1" dirty="0">
                <a:solidFill>
                  <a:schemeClr val="accent1"/>
                </a:solidFill>
              </a:rPr>
              <a:t>Principales características campaña VRS 23-24</a:t>
            </a:r>
            <a:endParaRPr lang="es-ES" sz="3600" b="1" dirty="0">
              <a:solidFill>
                <a:schemeClr val="accent3"/>
              </a:solidFill>
            </a:endParaRPr>
          </a:p>
        </p:txBody>
      </p:sp>
      <p:sp>
        <p:nvSpPr>
          <p:cNvPr id="3" name="Rectángulo 2"/>
          <p:cNvSpPr/>
          <p:nvPr/>
        </p:nvSpPr>
        <p:spPr>
          <a:xfrm>
            <a:off x="541867" y="1331343"/>
            <a:ext cx="11023600" cy="4893647"/>
          </a:xfrm>
          <a:prstGeom prst="rect">
            <a:avLst/>
          </a:prstGeom>
        </p:spPr>
        <p:txBody>
          <a:bodyPr wrap="square">
            <a:spAutoFit/>
          </a:bodyPr>
          <a:lstStyle/>
          <a:p>
            <a:pPr>
              <a:spcBef>
                <a:spcPts val="600"/>
              </a:spcBef>
              <a:spcAft>
                <a:spcPts val="600"/>
              </a:spcAft>
            </a:pPr>
            <a:r>
              <a:rPr lang="es-ES" sz="3200" b="1" dirty="0">
                <a:solidFill>
                  <a:schemeClr val="accent1"/>
                </a:solidFill>
              </a:rPr>
              <a:t>¿Cuándo?</a:t>
            </a:r>
          </a:p>
          <a:p>
            <a:pPr>
              <a:spcBef>
                <a:spcPts val="600"/>
              </a:spcBef>
              <a:spcAft>
                <a:spcPts val="600"/>
              </a:spcAft>
            </a:pPr>
            <a:r>
              <a:rPr lang="es-ES" sz="2400" b="1" dirty="0">
                <a:latin typeface="Calibri" panose="020F0502020204030204" pitchFamily="34" charset="0"/>
                <a:cs typeface="Calibri" panose="020F0502020204030204" pitchFamily="34" charset="0"/>
              </a:rPr>
              <a:t>Llegada de Beyfortus</a:t>
            </a:r>
            <a:r>
              <a:rPr lang="es-ES" sz="2400" dirty="0">
                <a:latin typeface="Calibri" panose="020F0502020204030204" pitchFamily="34" charset="0"/>
                <a:cs typeface="Calibri" panose="020F0502020204030204" pitchFamily="34" charset="0"/>
              </a:rPr>
              <a:t>: días </a:t>
            </a:r>
            <a:r>
              <a:rPr lang="es-ES" sz="2400" b="1" dirty="0">
                <a:latin typeface="Calibri" panose="020F0502020204030204" pitchFamily="34" charset="0"/>
                <a:cs typeface="Calibri" panose="020F0502020204030204" pitchFamily="34" charset="0"/>
              </a:rPr>
              <a:t>26-27 de septiembre </a:t>
            </a:r>
            <a:r>
              <a:rPr lang="es-ES" sz="2400" dirty="0">
                <a:latin typeface="Calibri" panose="020F0502020204030204" pitchFamily="34" charset="0"/>
                <a:cs typeface="Calibri" panose="020F0502020204030204" pitchFamily="34" charset="0"/>
              </a:rPr>
              <a:t>en centros de salud, hospitalarios y Subdirecciones Provinciales de Salud Pública. </a:t>
            </a:r>
          </a:p>
          <a:p>
            <a:pPr>
              <a:spcBef>
                <a:spcPts val="600"/>
              </a:spcBef>
              <a:spcAft>
                <a:spcPts val="600"/>
              </a:spcAft>
            </a:pPr>
            <a:r>
              <a:rPr lang="es-ES" sz="2400" dirty="0">
                <a:latin typeface="Calibri" panose="020F0502020204030204" pitchFamily="34" charset="0"/>
                <a:cs typeface="Calibri" panose="020F0502020204030204" pitchFamily="34" charset="0"/>
              </a:rPr>
              <a:t>A centros privados distribución desde Subdirecciones </a:t>
            </a:r>
            <a:r>
              <a:rPr lang="es-ES" sz="2400" dirty="0" smtClean="0">
                <a:latin typeface="Calibri" panose="020F0502020204030204" pitchFamily="34" charset="0"/>
                <a:cs typeface="Calibri" panose="020F0502020204030204" pitchFamily="34" charset="0"/>
              </a:rPr>
              <a:t>provinciales.</a:t>
            </a:r>
            <a:endParaRPr lang="es-ES" sz="2400" dirty="0">
              <a:latin typeface="Calibri" panose="020F0502020204030204" pitchFamily="34" charset="0"/>
              <a:cs typeface="Calibri" panose="020F0502020204030204" pitchFamily="34" charset="0"/>
            </a:endParaRPr>
          </a:p>
          <a:p>
            <a:pPr>
              <a:spcBef>
                <a:spcPts val="600"/>
              </a:spcBef>
              <a:spcAft>
                <a:spcPts val="600"/>
              </a:spcAft>
            </a:pPr>
            <a:r>
              <a:rPr lang="es-ES" sz="2400" dirty="0">
                <a:latin typeface="Calibri" panose="020F0502020204030204" pitchFamily="34" charset="0"/>
                <a:cs typeface="Calibri" panose="020F0502020204030204" pitchFamily="34" charset="0"/>
              </a:rPr>
              <a:t>Presentación 50mg para &lt; 5kg y 100mg para ≥5kg</a:t>
            </a:r>
          </a:p>
          <a:p>
            <a:pPr algn="ctr">
              <a:spcBef>
                <a:spcPts val="1200"/>
              </a:spcBef>
              <a:spcAft>
                <a:spcPts val="1200"/>
              </a:spcAft>
            </a:pPr>
            <a:r>
              <a:rPr lang="es-ES" sz="2400" b="1" dirty="0">
                <a:latin typeface="Calibri" panose="020F0502020204030204" pitchFamily="34" charset="0"/>
                <a:cs typeface="Calibri" panose="020F0502020204030204" pitchFamily="34" charset="0"/>
              </a:rPr>
              <a:t>INICIO INMUNIZACIÓN </a:t>
            </a:r>
            <a:r>
              <a:rPr lang="es-ES" sz="2400" b="1" dirty="0" smtClean="0">
                <a:latin typeface="Calibri" panose="020F0502020204030204" pitchFamily="34" charset="0"/>
                <a:cs typeface="Calibri" panose="020F0502020204030204" pitchFamily="34" charset="0"/>
              </a:rPr>
              <a:t>1 - 2 </a:t>
            </a:r>
            <a:r>
              <a:rPr lang="es-ES" sz="2400" b="1" dirty="0">
                <a:latin typeface="Calibri" panose="020F0502020204030204" pitchFamily="34" charset="0"/>
                <a:cs typeface="Calibri" panose="020F0502020204030204" pitchFamily="34" charset="0"/>
              </a:rPr>
              <a:t>DE OCTUBRE</a:t>
            </a:r>
          </a:p>
          <a:p>
            <a:pPr>
              <a:spcBef>
                <a:spcPts val="600"/>
              </a:spcBef>
              <a:spcAft>
                <a:spcPts val="600"/>
              </a:spcAft>
            </a:pPr>
            <a:r>
              <a:rPr lang="es-ES" sz="3200" b="1" dirty="0" smtClean="0">
                <a:solidFill>
                  <a:schemeClr val="accent1"/>
                </a:solidFill>
              </a:rPr>
              <a:t>¿Se </a:t>
            </a:r>
            <a:r>
              <a:rPr lang="es-ES" sz="3200" b="1" dirty="0">
                <a:solidFill>
                  <a:schemeClr val="accent1"/>
                </a:solidFill>
              </a:rPr>
              <a:t>registra?</a:t>
            </a:r>
          </a:p>
          <a:p>
            <a:pPr>
              <a:spcBef>
                <a:spcPts val="600"/>
              </a:spcBef>
              <a:spcAft>
                <a:spcPts val="600"/>
              </a:spcAft>
            </a:pPr>
            <a:r>
              <a:rPr lang="es-ES" sz="2400" dirty="0">
                <a:latin typeface="Calibri" panose="020F0502020204030204" pitchFamily="34" charset="0"/>
                <a:cs typeface="Calibri" panose="020F0502020204030204" pitchFamily="34" charset="0"/>
              </a:rPr>
              <a:t>Sistema sanitario público: Historia clínica electrónica y OMI-AP</a:t>
            </a:r>
          </a:p>
          <a:p>
            <a:pPr>
              <a:spcBef>
                <a:spcPts val="600"/>
              </a:spcBef>
              <a:spcAft>
                <a:spcPts val="600"/>
              </a:spcAft>
            </a:pPr>
            <a:r>
              <a:rPr lang="es-ES" sz="2400" dirty="0">
                <a:latin typeface="Calibri" panose="020F0502020204030204" pitchFamily="34" charset="0"/>
                <a:cs typeface="Calibri" panose="020F0502020204030204" pitchFamily="34" charset="0"/>
              </a:rPr>
              <a:t>Sistema sanitario privado: dispondrán de aplicativo </a:t>
            </a:r>
            <a:r>
              <a:rPr lang="es-ES" sz="2400" dirty="0" smtClean="0">
                <a:latin typeface="Calibri" panose="020F0502020204030204" pitchFamily="34" charset="0"/>
                <a:cs typeface="Calibri" panose="020F0502020204030204" pitchFamily="34" charset="0"/>
              </a:rPr>
              <a:t>web.</a:t>
            </a:r>
            <a:endParaRPr lang="es-ES" sz="2000" dirty="0"/>
          </a:p>
        </p:txBody>
      </p:sp>
    </p:spTree>
    <p:extLst>
      <p:ext uri="{BB962C8B-B14F-4D97-AF65-F5344CB8AC3E}">
        <p14:creationId xmlns:p14="http://schemas.microsoft.com/office/powerpoint/2010/main" val="383907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57413" y="1714501"/>
            <a:ext cx="7843837" cy="3416320"/>
          </a:xfrm>
          <a:prstGeom prst="rect">
            <a:avLst/>
          </a:prstGeom>
        </p:spPr>
        <p:txBody>
          <a:bodyPr wrap="square">
            <a:spAutoFit/>
          </a:bodyPr>
          <a:lstStyle/>
          <a:p>
            <a:pPr algn="ctr" eaLnBrk="0" hangingPunct="0"/>
            <a:r>
              <a:rPr lang="es-ES" sz="7200" b="1" dirty="0">
                <a:solidFill>
                  <a:schemeClr val="accent1"/>
                </a:solidFill>
              </a:rPr>
              <a:t>Vacunación frente a GRIPE/COVID</a:t>
            </a:r>
          </a:p>
        </p:txBody>
      </p:sp>
    </p:spTree>
    <p:extLst>
      <p:ext uri="{BB962C8B-B14F-4D97-AF65-F5344CB8AC3E}">
        <p14:creationId xmlns:p14="http://schemas.microsoft.com/office/powerpoint/2010/main" val="23990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 CuadroTexto"/>
          <p:cNvSpPr txBox="1"/>
          <p:nvPr/>
        </p:nvSpPr>
        <p:spPr>
          <a:xfrm>
            <a:off x="1263275" y="506661"/>
            <a:ext cx="9171643" cy="954107"/>
          </a:xfrm>
          <a:prstGeom prst="rect">
            <a:avLst/>
          </a:prstGeom>
          <a:noFill/>
        </p:spPr>
        <p:txBody>
          <a:bodyPr wrap="square" rtlCol="0">
            <a:spAutoFit/>
          </a:bodyPr>
          <a:lstStyle/>
          <a:p>
            <a:r>
              <a:rPr lang="es-ES_tradnl" sz="2800" b="1" dirty="0">
                <a:solidFill>
                  <a:schemeClr val="accent1"/>
                </a:solidFill>
              </a:rPr>
              <a:t>Objetivos de la campaña de vacunación frente a gripe/</a:t>
            </a:r>
            <a:r>
              <a:rPr lang="es-ES_tradnl" sz="2800" b="1" dirty="0" err="1">
                <a:solidFill>
                  <a:schemeClr val="accent1"/>
                </a:solidFill>
              </a:rPr>
              <a:t>Covid</a:t>
            </a:r>
            <a:endParaRPr lang="es-ES" sz="2800" b="1" dirty="0">
              <a:solidFill>
                <a:schemeClr val="accent1"/>
              </a:solidFill>
            </a:endParaRPr>
          </a:p>
        </p:txBody>
      </p:sp>
      <p:sp>
        <p:nvSpPr>
          <p:cNvPr id="2" name="Rectángulo 1"/>
          <p:cNvSpPr/>
          <p:nvPr/>
        </p:nvSpPr>
        <p:spPr>
          <a:xfrm>
            <a:off x="1018498" y="1707970"/>
            <a:ext cx="9661195" cy="3647152"/>
          </a:xfrm>
          <a:prstGeom prst="rect">
            <a:avLst/>
          </a:prstGeom>
        </p:spPr>
        <p:txBody>
          <a:bodyPr wrap="square">
            <a:spAutoFit/>
          </a:bodyPr>
          <a:lstStyle/>
          <a:p>
            <a:pPr algn="just">
              <a:lnSpc>
                <a:spcPct val="150000"/>
              </a:lnSpc>
              <a:spcAft>
                <a:spcPts val="0"/>
              </a:spcAft>
            </a:pPr>
            <a:r>
              <a:rPr lang="es-ES_tradnl" sz="2000" b="1" dirty="0">
                <a:latin typeface="+mj-lt"/>
                <a:ea typeface="Times New Roman" panose="02020603050405020304" pitchFamily="18" charset="0"/>
              </a:rPr>
              <a:t>El objetivo fundamental </a:t>
            </a:r>
            <a:r>
              <a:rPr lang="es-ES_tradnl" sz="2000" dirty="0">
                <a:latin typeface="+mj-lt"/>
                <a:ea typeface="Times New Roman" panose="02020603050405020304" pitchFamily="18" charset="0"/>
              </a:rPr>
              <a:t>es proteger frente a la gripe a las personas con mayor probabilidad de complicaciones por razones de edad o por presentar patologías previas</a:t>
            </a:r>
            <a:r>
              <a:rPr lang="es-ES_tradnl" sz="2000" dirty="0" smtClean="0">
                <a:latin typeface="+mj-lt"/>
                <a:ea typeface="Times New Roman" panose="02020603050405020304" pitchFamily="18" charset="0"/>
              </a:rPr>
              <a:t>.</a:t>
            </a:r>
          </a:p>
          <a:p>
            <a:pPr algn="just">
              <a:lnSpc>
                <a:spcPct val="150000"/>
              </a:lnSpc>
              <a:spcAft>
                <a:spcPts val="0"/>
              </a:spcAft>
            </a:pPr>
            <a:endParaRPr lang="es-ES" sz="2000" dirty="0">
              <a:latin typeface="+mj-lt"/>
              <a:ea typeface="Times New Roman" panose="02020603050405020304" pitchFamily="18" charset="0"/>
            </a:endParaRPr>
          </a:p>
          <a:p>
            <a:pPr algn="just">
              <a:lnSpc>
                <a:spcPct val="150000"/>
              </a:lnSpc>
              <a:spcAft>
                <a:spcPts val="0"/>
              </a:spcAft>
            </a:pPr>
            <a:r>
              <a:rPr lang="es-ES_tradnl" sz="2000" dirty="0">
                <a:latin typeface="+mj-lt"/>
                <a:ea typeface="Times New Roman" panose="02020603050405020304" pitchFamily="18" charset="0"/>
              </a:rPr>
              <a:t> </a:t>
            </a:r>
            <a:r>
              <a:rPr lang="es-ES_tradnl" sz="2000" b="1" dirty="0">
                <a:latin typeface="+mj-lt"/>
                <a:ea typeface="Times New Roman" panose="02020603050405020304" pitchFamily="18" charset="0"/>
              </a:rPr>
              <a:t>Objetivos específicos:</a:t>
            </a:r>
            <a:endParaRPr lang="es-ES" sz="2000" b="1" dirty="0">
              <a:latin typeface="+mj-lt"/>
              <a:ea typeface="Times New Roman" panose="02020603050405020304" pitchFamily="18" charset="0"/>
            </a:endParaRPr>
          </a:p>
          <a:p>
            <a:pPr marL="342900" indent="-342900" algn="just">
              <a:lnSpc>
                <a:spcPct val="150000"/>
              </a:lnSpc>
              <a:spcAft>
                <a:spcPts val="0"/>
              </a:spcAft>
              <a:buFont typeface="Arial" panose="020B0604020202020204" pitchFamily="34" charset="0"/>
              <a:buChar char="•"/>
            </a:pPr>
            <a:r>
              <a:rPr lang="es-ES_tradnl" dirty="0">
                <a:latin typeface="+mj-lt"/>
                <a:ea typeface="Times New Roman" panose="02020603050405020304" pitchFamily="18" charset="0"/>
              </a:rPr>
              <a:t> Disminuir la </a:t>
            </a:r>
            <a:r>
              <a:rPr lang="es-ES_tradnl" dirty="0" err="1">
                <a:latin typeface="+mj-lt"/>
                <a:ea typeface="Times New Roman" panose="02020603050405020304" pitchFamily="18" charset="0"/>
              </a:rPr>
              <a:t>morbi</a:t>
            </a:r>
            <a:r>
              <a:rPr lang="es-ES_tradnl" dirty="0">
                <a:latin typeface="+mj-lt"/>
                <a:ea typeface="Times New Roman" panose="02020603050405020304" pitchFamily="18" charset="0"/>
              </a:rPr>
              <a:t>-mortalidad por gripe en Aragón.</a:t>
            </a:r>
            <a:endParaRPr lang="es-ES" dirty="0">
              <a:latin typeface="+mj-lt"/>
              <a:ea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r>
              <a:rPr lang="es-ES_tradnl" dirty="0">
                <a:solidFill>
                  <a:srgbClr val="2A2A2A"/>
                </a:solidFill>
                <a:latin typeface="+mj-lt"/>
                <a:ea typeface="Times New Roman" panose="02020603050405020304" pitchFamily="18" charset="0"/>
              </a:rPr>
              <a:t>Obtener una cobertura de vacunación en la población de </a:t>
            </a:r>
            <a:r>
              <a:rPr lang="es-ES_tradnl" b="1" dirty="0">
                <a:solidFill>
                  <a:srgbClr val="2A2A2A"/>
                </a:solidFill>
                <a:latin typeface="+mj-lt"/>
                <a:ea typeface="Times New Roman" panose="02020603050405020304" pitchFamily="18" charset="0"/>
              </a:rPr>
              <a:t>60 </a:t>
            </a:r>
            <a:r>
              <a:rPr lang="es-ES_tradnl" b="1" dirty="0" smtClean="0">
                <a:solidFill>
                  <a:srgbClr val="2A2A2A"/>
                </a:solidFill>
                <a:latin typeface="+mj-lt"/>
                <a:ea typeface="Times New Roman" panose="02020603050405020304" pitchFamily="18" charset="0"/>
              </a:rPr>
              <a:t>y </a:t>
            </a:r>
            <a:r>
              <a:rPr lang="es-ES_tradnl" b="1" dirty="0">
                <a:solidFill>
                  <a:srgbClr val="2A2A2A"/>
                </a:solidFill>
                <a:latin typeface="+mj-lt"/>
                <a:ea typeface="Times New Roman" panose="02020603050405020304" pitchFamily="18" charset="0"/>
              </a:rPr>
              <a:t>más años </a:t>
            </a:r>
            <a:r>
              <a:rPr lang="es-ES_tradnl" dirty="0">
                <a:solidFill>
                  <a:srgbClr val="2A2A2A"/>
                </a:solidFill>
                <a:latin typeface="+mj-lt"/>
                <a:ea typeface="Times New Roman" panose="02020603050405020304" pitchFamily="18" charset="0"/>
              </a:rPr>
              <a:t>de edad </a:t>
            </a:r>
            <a:r>
              <a:rPr lang="es-ES_tradnl" dirty="0" smtClean="0">
                <a:solidFill>
                  <a:srgbClr val="2A2A2A"/>
                </a:solidFill>
                <a:latin typeface="+mj-lt"/>
                <a:ea typeface="Times New Roman" panose="02020603050405020304" pitchFamily="18" charset="0"/>
              </a:rPr>
              <a:t> y</a:t>
            </a:r>
            <a:r>
              <a:rPr lang="es-ES_tradnl" dirty="0">
                <a:solidFill>
                  <a:srgbClr val="2A2A2A"/>
                </a:solidFill>
                <a:ea typeface="Times New Roman" panose="02020603050405020304" pitchFamily="18" charset="0"/>
              </a:rPr>
              <a:t> </a:t>
            </a:r>
            <a:r>
              <a:rPr lang="es-ES_tradnl" b="1" dirty="0">
                <a:solidFill>
                  <a:srgbClr val="2A2A2A"/>
                </a:solidFill>
                <a:ea typeface="Times New Roman" panose="02020603050405020304" pitchFamily="18" charset="0"/>
              </a:rPr>
              <a:t>trabajadores sanitarios </a:t>
            </a:r>
            <a:r>
              <a:rPr lang="es-ES_tradnl" b="1" dirty="0" smtClean="0">
                <a:solidFill>
                  <a:srgbClr val="2A2A2A"/>
                </a:solidFill>
                <a:ea typeface="Times New Roman" panose="02020603050405020304" pitchFamily="18" charset="0"/>
              </a:rPr>
              <a:t> </a:t>
            </a:r>
            <a:r>
              <a:rPr lang="es-ES_tradnl" dirty="0" smtClean="0">
                <a:solidFill>
                  <a:srgbClr val="2A2A2A"/>
                </a:solidFill>
                <a:latin typeface="+mj-lt"/>
                <a:ea typeface="Times New Roman" panose="02020603050405020304" pitchFamily="18" charset="0"/>
              </a:rPr>
              <a:t>del </a:t>
            </a:r>
            <a:r>
              <a:rPr lang="es-ES_tradnl" dirty="0">
                <a:solidFill>
                  <a:srgbClr val="2A2A2A"/>
                </a:solidFill>
                <a:latin typeface="+mj-lt"/>
                <a:ea typeface="Times New Roman" panose="02020603050405020304" pitchFamily="18" charset="0"/>
              </a:rPr>
              <a:t>75% o superior</a:t>
            </a:r>
            <a:r>
              <a:rPr lang="es-ES_tradnl" dirty="0" smtClean="0">
                <a:solidFill>
                  <a:srgbClr val="2A2A2A"/>
                </a:solidFill>
                <a:latin typeface="+mj-lt"/>
                <a:ea typeface="Times New Roman" panose="02020603050405020304" pitchFamily="18" charset="0"/>
              </a:rPr>
              <a:t>.</a:t>
            </a:r>
            <a:endParaRPr lang="es-ES" dirty="0">
              <a:solidFill>
                <a:srgbClr val="2A2A2A"/>
              </a:solidFill>
              <a:latin typeface="+mj-lt"/>
              <a:ea typeface="Times New Roman" panose="02020603050405020304" pitchFamily="18" charset="0"/>
            </a:endParaRP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7650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47749" y="473561"/>
            <a:ext cx="10215607" cy="504825"/>
          </a:xfrm>
          <a:prstGeom prst="rect">
            <a:avLst/>
          </a:prstGeom>
          <a:noFill/>
          <a:ln w="9525">
            <a:noFill/>
            <a:miter lim="800000"/>
            <a:headEnd/>
            <a:tailEnd/>
          </a:ln>
        </p:spPr>
        <p:txBody>
          <a:bodyPr anchor="ctr"/>
          <a:lstStyle/>
          <a:p>
            <a:pPr algn="ctr" eaLnBrk="0" hangingPunct="0"/>
            <a:r>
              <a:rPr lang="es-ES" sz="2400" b="1" dirty="0">
                <a:solidFill>
                  <a:schemeClr val="accent1"/>
                </a:solidFill>
              </a:rPr>
              <a:t>Temporada gripal 2022-2023</a:t>
            </a:r>
            <a:endParaRPr lang="es-ES" sz="2400" b="1" dirty="0">
              <a:solidFill>
                <a:schemeClr val="accent3"/>
              </a:solidFill>
            </a:endParaRPr>
          </a:p>
        </p:txBody>
      </p:sp>
      <p:pic>
        <p:nvPicPr>
          <p:cNvPr id="7" name="Imagen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04" y="1632857"/>
            <a:ext cx="10932919" cy="273099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500890" y="4706302"/>
            <a:ext cx="11112533" cy="1865414"/>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ES" sz="1600" dirty="0"/>
              <a:t>La incidencia acumulada de gripe en la temporada </a:t>
            </a:r>
            <a:r>
              <a:rPr lang="es-ES" sz="1600" b="1" dirty="0"/>
              <a:t>2022-2023</a:t>
            </a:r>
            <a:r>
              <a:rPr lang="es-ES" sz="1600" dirty="0"/>
              <a:t>, según la información obtenida a través del sistema OMI-AP, ha sido de </a:t>
            </a:r>
            <a:r>
              <a:rPr lang="es-ES" sz="1600" b="1" dirty="0"/>
              <a:t>2.080,3 casos </a:t>
            </a:r>
            <a:r>
              <a:rPr lang="es-ES" sz="1600" dirty="0"/>
              <a:t>por 100.000 habitantes. </a:t>
            </a:r>
          </a:p>
          <a:p>
            <a:r>
              <a:rPr lang="es-ES" sz="1600" dirty="0"/>
              <a:t>Se superó el umbral epidémico en la semana 42 de 2022, se mantuvo ligeramente por encima del umbral hasta la semana 52 de 2022 y, tras cinco semanas por debajo, nuevamente se superó el umbral entre las semanas 6 y 11 de 2023. </a:t>
            </a:r>
          </a:p>
          <a:p>
            <a:pPr lvl="0">
              <a:defRPr/>
            </a:pPr>
            <a:r>
              <a:rPr lang="es-ES_tradnl" sz="1600" dirty="0">
                <a:solidFill>
                  <a:schemeClr val="tx1"/>
                </a:solidFill>
              </a:rPr>
              <a:t>Sistema de Información Microbiológica (SIM) se identificaron 1.038 detecciones de virus de gripe no centinela, 80% tipo A [40,3 % A(H3), 9,5% A(H1N1)pdm09 y 50,2% ANS] y 20% tipo B.</a:t>
            </a:r>
            <a:endParaRPr lang="es-ES" sz="1600" dirty="0">
              <a:solidFill>
                <a:schemeClr val="tx1"/>
              </a:solidFill>
            </a:endParaRPr>
          </a:p>
          <a:p>
            <a:endParaRPr lang="es-ES" sz="2000" dirty="0"/>
          </a:p>
          <a:p>
            <a:endParaRPr lang="es-ES" sz="2000" dirty="0"/>
          </a:p>
        </p:txBody>
      </p:sp>
    </p:spTree>
    <p:extLst>
      <p:ext uri="{BB962C8B-B14F-4D97-AF65-F5344CB8AC3E}">
        <p14:creationId xmlns:p14="http://schemas.microsoft.com/office/powerpoint/2010/main" val="177028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2F57D3-039A-ABC7-2CF9-0220EE1918B9}"/>
              </a:ext>
            </a:extLst>
          </p:cNvPr>
          <p:cNvSpPr txBox="1"/>
          <p:nvPr/>
        </p:nvSpPr>
        <p:spPr>
          <a:xfrm>
            <a:off x="2106635" y="479977"/>
            <a:ext cx="7192109" cy="461665"/>
          </a:xfrm>
          <a:prstGeom prst="rect">
            <a:avLst/>
          </a:prstGeom>
          <a:noFill/>
        </p:spPr>
        <p:txBody>
          <a:bodyPr wrap="square">
            <a:spAutoFit/>
          </a:bodyPr>
          <a:lstStyle/>
          <a:p>
            <a:pPr algn="ctr" eaLnBrk="0" hangingPunct="0"/>
            <a:r>
              <a:rPr lang="es-ES" sz="2400" b="1" dirty="0">
                <a:solidFill>
                  <a:schemeClr val="accent1"/>
                </a:solidFill>
              </a:rPr>
              <a:t>Cuadro-resumen temporadas gripales</a:t>
            </a:r>
            <a:endParaRPr lang="es-ES" sz="2400" b="1" dirty="0">
              <a:solidFill>
                <a:schemeClr val="accent3"/>
              </a:solidFill>
            </a:endParaRPr>
          </a:p>
        </p:txBody>
      </p:sp>
      <p:pic>
        <p:nvPicPr>
          <p:cNvPr id="2" name="Imagen 1">
            <a:extLst>
              <a:ext uri="{FF2B5EF4-FFF2-40B4-BE49-F238E27FC236}">
                <a16:creationId xmlns:a16="http://schemas.microsoft.com/office/drawing/2014/main" id="{E8192982-EE2A-A2EE-4586-4239DA6AA4DA}"/>
              </a:ext>
            </a:extLst>
          </p:cNvPr>
          <p:cNvPicPr>
            <a:picLocks noChangeAspect="1"/>
          </p:cNvPicPr>
          <p:nvPr/>
        </p:nvPicPr>
        <p:blipFill>
          <a:blip r:embed="rId3"/>
          <a:stretch>
            <a:fillRect/>
          </a:stretch>
        </p:blipFill>
        <p:spPr>
          <a:xfrm>
            <a:off x="1282891" y="1043556"/>
            <a:ext cx="8461610" cy="5153025"/>
          </a:xfrm>
          <a:prstGeom prst="rect">
            <a:avLst/>
          </a:prstGeom>
        </p:spPr>
      </p:pic>
      <p:sp>
        <p:nvSpPr>
          <p:cNvPr id="6" name="CuadroTexto 5">
            <a:extLst>
              <a:ext uri="{FF2B5EF4-FFF2-40B4-BE49-F238E27FC236}">
                <a16:creationId xmlns:a16="http://schemas.microsoft.com/office/drawing/2014/main" id="{68DC9B9A-CE75-DFA3-C084-D5A0F1A0BECA}"/>
              </a:ext>
            </a:extLst>
          </p:cNvPr>
          <p:cNvSpPr txBox="1"/>
          <p:nvPr/>
        </p:nvSpPr>
        <p:spPr>
          <a:xfrm>
            <a:off x="330959" y="6106444"/>
            <a:ext cx="6093724" cy="246221"/>
          </a:xfrm>
          <a:prstGeom prst="rect">
            <a:avLst/>
          </a:prstGeom>
          <a:noFill/>
        </p:spPr>
        <p:txBody>
          <a:bodyPr wrap="square">
            <a:spAutoFit/>
          </a:bodyPr>
          <a:lstStyle/>
          <a:p>
            <a:r>
              <a:rPr lang="es-ES" sz="1000" b="1" i="1" u="none" strike="noStrike" dirty="0">
                <a:solidFill>
                  <a:srgbClr val="000000"/>
                </a:solidFill>
                <a:effectLst/>
                <a:latin typeface="Calibri" panose="020F0502020204030204" pitchFamily="34" charset="0"/>
              </a:rPr>
              <a:t>Fuente: OMI-AP</a:t>
            </a:r>
            <a:r>
              <a:rPr lang="es-ES" sz="1000" i="1" dirty="0"/>
              <a:t> </a:t>
            </a:r>
          </a:p>
        </p:txBody>
      </p:sp>
    </p:spTree>
    <p:extLst>
      <p:ext uri="{BB962C8B-B14F-4D97-AF65-F5344CB8AC3E}">
        <p14:creationId xmlns:p14="http://schemas.microsoft.com/office/powerpoint/2010/main" val="243860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1276773" y="507921"/>
            <a:ext cx="9910682" cy="523220"/>
          </a:xfrm>
          <a:prstGeom prst="rect">
            <a:avLst/>
          </a:prstGeom>
          <a:noFill/>
        </p:spPr>
        <p:txBody>
          <a:bodyPr wrap="square" rtlCol="0">
            <a:spAutoFit/>
          </a:bodyPr>
          <a:lstStyle/>
          <a:p>
            <a:r>
              <a:rPr lang="es-ES_tradnl" sz="2800" b="1" dirty="0">
                <a:solidFill>
                  <a:schemeClr val="accent1"/>
                </a:solidFill>
              </a:rPr>
              <a:t>Datos vacunación gripe campaña 2022-2023</a:t>
            </a:r>
            <a:endParaRPr lang="es-ES" sz="2800" b="1" dirty="0">
              <a:solidFill>
                <a:schemeClr val="accent1"/>
              </a:solidFill>
            </a:endParaRPr>
          </a:p>
        </p:txBody>
      </p:sp>
      <p:sp>
        <p:nvSpPr>
          <p:cNvPr id="5" name="Rectangle 3"/>
          <p:cNvSpPr txBox="1">
            <a:spLocks/>
          </p:cNvSpPr>
          <p:nvPr/>
        </p:nvSpPr>
        <p:spPr>
          <a:xfrm>
            <a:off x="811850" y="1172474"/>
            <a:ext cx="10229315" cy="4656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80000"/>
              </a:lnSpc>
              <a:spcBef>
                <a:spcPts val="0"/>
              </a:spcBef>
              <a:buClr>
                <a:schemeClr val="accent1"/>
              </a:buClr>
              <a:buFont typeface="Arial" charset="0"/>
              <a:buNone/>
            </a:pPr>
            <a:r>
              <a:rPr lang="es-ES_tradnl" sz="2000" b="1" dirty="0">
                <a:latin typeface="Arial" charset="0"/>
              </a:rPr>
              <a:t>Se registraron como </a:t>
            </a:r>
            <a:r>
              <a:rPr lang="es-ES_tradnl" sz="2100" b="1" dirty="0">
                <a:latin typeface="Arial" charset="0"/>
              </a:rPr>
              <a:t>administradas </a:t>
            </a:r>
            <a:r>
              <a:rPr lang="es-ES" sz="2100" b="1" dirty="0" smtClean="0">
                <a:latin typeface="Arial" charset="0"/>
              </a:rPr>
              <a:t>327.500</a:t>
            </a:r>
            <a:r>
              <a:rPr lang="es-ES_tradnl" sz="2100" b="1" dirty="0" smtClean="0">
                <a:latin typeface="Arial" charset="0"/>
              </a:rPr>
              <a:t> </a:t>
            </a:r>
            <a:r>
              <a:rPr lang="es-ES_tradnl" sz="2000" b="1" dirty="0">
                <a:latin typeface="Arial" charset="0"/>
              </a:rPr>
              <a:t>dosis</a:t>
            </a:r>
            <a:r>
              <a:rPr lang="es-ES_tradnl" sz="2000" b="1" dirty="0" smtClean="0">
                <a:latin typeface="Arial" charset="0"/>
              </a:rPr>
              <a:t>.</a:t>
            </a:r>
            <a:endParaRPr lang="es-ES_tradnl" sz="2000" b="1" dirty="0">
              <a:latin typeface="Arial" charset="0"/>
            </a:endParaRPr>
          </a:p>
          <a:p>
            <a:pPr marL="0" indent="0">
              <a:lnSpc>
                <a:spcPct val="180000"/>
              </a:lnSpc>
              <a:spcBef>
                <a:spcPts val="0"/>
              </a:spcBef>
              <a:buClr>
                <a:schemeClr val="accent1"/>
              </a:buClr>
              <a:buFont typeface="Arial" charset="0"/>
              <a:buNone/>
            </a:pPr>
            <a:r>
              <a:rPr lang="es-ES_tradnl" sz="2000" dirty="0">
                <a:latin typeface="Arial" charset="0"/>
              </a:rPr>
              <a:t>Este número fue  ligeramente </a:t>
            </a:r>
            <a:r>
              <a:rPr lang="es-ES_tradnl" sz="2000" dirty="0" smtClean="0">
                <a:latin typeface="Arial" charset="0"/>
              </a:rPr>
              <a:t>superior </a:t>
            </a:r>
            <a:r>
              <a:rPr lang="es-ES_tradnl" sz="2000" dirty="0">
                <a:latin typeface="Arial" charset="0"/>
              </a:rPr>
              <a:t>a las registradas en la temporada anterior</a:t>
            </a:r>
          </a:p>
          <a:p>
            <a:pPr marL="1360488" lvl="3" indent="-266700">
              <a:lnSpc>
                <a:spcPct val="160000"/>
              </a:lnSpc>
              <a:buClr>
                <a:schemeClr val="accent1"/>
              </a:buClr>
            </a:pPr>
            <a:r>
              <a:rPr lang="es-ES_tradnl" sz="2000" dirty="0" smtClean="0">
                <a:latin typeface="Arial" charset="0"/>
              </a:rPr>
              <a:t>60-64 años: 36 %</a:t>
            </a:r>
          </a:p>
          <a:p>
            <a:pPr marL="1360488" lvl="3" indent="-266700">
              <a:lnSpc>
                <a:spcPct val="160000"/>
              </a:lnSpc>
              <a:buClr>
                <a:schemeClr val="accent1"/>
              </a:buClr>
            </a:pPr>
            <a:r>
              <a:rPr lang="es-ES_tradnl" sz="2000" dirty="0" smtClean="0">
                <a:latin typeface="Arial" charset="0"/>
              </a:rPr>
              <a:t>65-74 años: 64,43%</a:t>
            </a:r>
          </a:p>
          <a:p>
            <a:pPr marL="1360488" lvl="3" indent="-266700">
              <a:lnSpc>
                <a:spcPct val="160000"/>
              </a:lnSpc>
              <a:buClr>
                <a:schemeClr val="accent1"/>
              </a:buClr>
            </a:pPr>
            <a:r>
              <a:rPr lang="es-ES_tradnl" sz="2000" dirty="0" smtClean="0">
                <a:latin typeface="Arial" charset="0"/>
              </a:rPr>
              <a:t>&gt;74 años: 80,65%</a:t>
            </a:r>
          </a:p>
          <a:p>
            <a:pPr marL="1360488" lvl="3" indent="-266700">
              <a:lnSpc>
                <a:spcPct val="160000"/>
              </a:lnSpc>
              <a:buClr>
                <a:schemeClr val="accent1"/>
              </a:buClr>
            </a:pPr>
            <a:r>
              <a:rPr lang="es-ES_tradnl" sz="2000" dirty="0" smtClean="0">
                <a:latin typeface="Arial" charset="0"/>
              </a:rPr>
              <a:t>Sanitarios: 43%</a:t>
            </a:r>
            <a:endParaRPr lang="es-ES_tradnl" sz="2000" dirty="0">
              <a:solidFill>
                <a:srgbClr val="C00000"/>
              </a:solidFill>
              <a:latin typeface="Arial" charset="0"/>
            </a:endParaRPr>
          </a:p>
          <a:p>
            <a:pPr marL="1360488" lvl="3" indent="-266700">
              <a:lnSpc>
                <a:spcPct val="160000"/>
              </a:lnSpc>
              <a:buClr>
                <a:schemeClr val="accent1"/>
              </a:buClr>
            </a:pPr>
            <a:endParaRPr lang="es-ES_tradnl" sz="2000" dirty="0">
              <a:solidFill>
                <a:srgbClr val="C00000"/>
              </a:solidFill>
              <a:latin typeface="Arial" charset="0"/>
            </a:endParaRPr>
          </a:p>
        </p:txBody>
      </p:sp>
      <p:sp>
        <p:nvSpPr>
          <p:cNvPr id="6" name="Text Box 5"/>
          <p:cNvSpPr txBox="1">
            <a:spLocks noChangeArrowheads="1"/>
          </p:cNvSpPr>
          <p:nvPr/>
        </p:nvSpPr>
        <p:spPr bwMode="auto">
          <a:xfrm>
            <a:off x="4298442" y="5970493"/>
            <a:ext cx="8411073" cy="276999"/>
          </a:xfrm>
          <a:prstGeom prst="rect">
            <a:avLst/>
          </a:prstGeom>
          <a:noFill/>
          <a:ln w="9525">
            <a:noFill/>
            <a:miter lim="800000"/>
            <a:headEnd/>
            <a:tailEnd/>
          </a:ln>
        </p:spPr>
        <p:txBody>
          <a:bodyPr wrap="square">
            <a:spAutoFit/>
          </a:bodyPr>
          <a:lstStyle/>
          <a:p>
            <a:r>
              <a:rPr lang="es-ES" sz="1200" i="1" dirty="0"/>
              <a:t>Fuente: Servicio Aragonés de Salud, D.G. de Asistencia Sanitaria y S. Prevención Riesgos Laborales</a:t>
            </a:r>
          </a:p>
        </p:txBody>
      </p:sp>
    </p:spTree>
    <p:extLst>
      <p:ext uri="{BB962C8B-B14F-4D97-AF65-F5344CB8AC3E}">
        <p14:creationId xmlns:p14="http://schemas.microsoft.com/office/powerpoint/2010/main" val="334863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p:cNvSpPr txBox="1"/>
          <p:nvPr/>
        </p:nvSpPr>
        <p:spPr>
          <a:xfrm>
            <a:off x="968187" y="508143"/>
            <a:ext cx="10515599" cy="523220"/>
          </a:xfrm>
          <a:prstGeom prst="rect">
            <a:avLst/>
          </a:prstGeom>
          <a:noFill/>
        </p:spPr>
        <p:txBody>
          <a:bodyPr wrap="square" rtlCol="0">
            <a:spAutoFit/>
          </a:bodyPr>
          <a:lstStyle/>
          <a:p>
            <a:pPr algn="ctr"/>
            <a:r>
              <a:rPr lang="es-ES_tradnl" sz="2800" b="1" dirty="0" smtClean="0">
                <a:solidFill>
                  <a:schemeClr val="accent1"/>
                </a:solidFill>
              </a:rPr>
              <a:t>Población </a:t>
            </a:r>
            <a:r>
              <a:rPr lang="es-ES_tradnl" sz="2800" b="1" dirty="0">
                <a:solidFill>
                  <a:schemeClr val="accent1"/>
                </a:solidFill>
              </a:rPr>
              <a:t>diana para vacunación frente a </a:t>
            </a:r>
            <a:r>
              <a:rPr lang="es-ES_tradnl" sz="2800" b="1" u="sng" dirty="0" smtClean="0">
                <a:solidFill>
                  <a:schemeClr val="accent1"/>
                </a:solidFill>
              </a:rPr>
              <a:t>GRIPE </a:t>
            </a:r>
            <a:r>
              <a:rPr lang="es-ES_tradnl" sz="2800" b="1" u="sng" dirty="0">
                <a:solidFill>
                  <a:schemeClr val="accent1"/>
                </a:solidFill>
              </a:rPr>
              <a:t>y </a:t>
            </a:r>
            <a:r>
              <a:rPr lang="es-ES_tradnl" sz="2800" b="1" u="sng" dirty="0" smtClean="0">
                <a:solidFill>
                  <a:schemeClr val="accent1"/>
                </a:solidFill>
              </a:rPr>
              <a:t>COVID </a:t>
            </a:r>
            <a:r>
              <a:rPr lang="es-ES_tradnl" sz="2800" b="1" dirty="0" smtClean="0">
                <a:solidFill>
                  <a:schemeClr val="accent1"/>
                </a:solidFill>
              </a:rPr>
              <a:t>(</a:t>
            </a:r>
            <a:r>
              <a:rPr lang="es-ES_tradnl" sz="2800" b="1" dirty="0">
                <a:solidFill>
                  <a:schemeClr val="accent1"/>
                </a:solidFill>
              </a:rPr>
              <a:t>I)</a:t>
            </a:r>
            <a:endParaRPr lang="es-ES" sz="2800" b="1" dirty="0">
              <a:solidFill>
                <a:schemeClr val="accent1"/>
              </a:solidFill>
            </a:endParaRPr>
          </a:p>
        </p:txBody>
      </p:sp>
      <p:sp>
        <p:nvSpPr>
          <p:cNvPr id="2" name="Rectángulo 1"/>
          <p:cNvSpPr/>
          <p:nvPr/>
        </p:nvSpPr>
        <p:spPr>
          <a:xfrm>
            <a:off x="1074727" y="2161986"/>
            <a:ext cx="10409059" cy="2585323"/>
          </a:xfrm>
          <a:prstGeom prst="rect">
            <a:avLst/>
          </a:prstGeom>
        </p:spPr>
        <p:txBody>
          <a:bodyPr wrap="square">
            <a:spAutoFit/>
          </a:bodyPr>
          <a:lstStyle/>
          <a:p>
            <a:pPr marL="342900" lvl="0" indent="-342900" algn="just">
              <a:lnSpc>
                <a:spcPct val="150000"/>
              </a:lnSpc>
              <a:spcAft>
                <a:spcPts val="0"/>
              </a:spcAft>
              <a:buFont typeface="+mj-lt"/>
              <a:buAutoNum type="alphaUcPeriod"/>
            </a:pPr>
            <a:r>
              <a:rPr lang="es-ES" b="1" dirty="0">
                <a:latin typeface="+mj-lt"/>
                <a:ea typeface="Calibri" panose="020F0502020204030204" pitchFamily="34" charset="0"/>
                <a:cs typeface="Times New Roman" panose="02020603050405020304" pitchFamily="18" charset="0"/>
              </a:rPr>
              <a:t>Por el mayor riesgo de complicaciones o cuadros graves:</a:t>
            </a:r>
            <a:endParaRPr lang="es-ES" dirty="0">
              <a:latin typeface="+mj-lt"/>
              <a:ea typeface="Calibri" panose="020F0502020204030204" pitchFamily="34" charset="0"/>
              <a:cs typeface="Times New Roman" panose="02020603050405020304" pitchFamily="18" charset="0"/>
            </a:endParaRPr>
          </a:p>
          <a:p>
            <a:pPr marL="800100" lvl="1" indent="-342900" algn="just">
              <a:lnSpc>
                <a:spcPct val="150000"/>
              </a:lnSpc>
              <a:buFont typeface="+mj-lt"/>
              <a:buAutoNum type="arabicPeriod"/>
            </a:pPr>
            <a:r>
              <a:rPr lang="es-ES" dirty="0">
                <a:latin typeface="+mj-lt"/>
                <a:ea typeface="Calibri" panose="020F0502020204030204" pitchFamily="34" charset="0"/>
                <a:cs typeface="Times New Roman" panose="02020603050405020304" pitchFamily="18" charset="0"/>
              </a:rPr>
              <a:t>Personas de </a:t>
            </a:r>
            <a:r>
              <a:rPr lang="es-ES" u="sng" dirty="0">
                <a:solidFill>
                  <a:srgbClr val="C00000"/>
                </a:solidFill>
                <a:latin typeface="+mj-lt"/>
                <a:ea typeface="Calibri" panose="020F0502020204030204" pitchFamily="34" charset="0"/>
                <a:cs typeface="Times New Roman" panose="02020603050405020304" pitchFamily="18" charset="0"/>
              </a:rPr>
              <a:t>60 años </a:t>
            </a:r>
            <a:r>
              <a:rPr lang="es-ES" dirty="0">
                <a:latin typeface="+mj-lt"/>
                <a:ea typeface="Calibri" panose="020F0502020204030204" pitchFamily="34" charset="0"/>
                <a:cs typeface="Times New Roman" panose="02020603050405020304" pitchFamily="18" charset="0"/>
              </a:rPr>
              <a:t>o más.</a:t>
            </a:r>
          </a:p>
          <a:p>
            <a:pPr marL="800100" lvl="1" indent="-342900" algn="just">
              <a:lnSpc>
                <a:spcPct val="150000"/>
              </a:lnSpc>
              <a:buFont typeface="+mj-lt"/>
              <a:buAutoNum type="arabicPeriod"/>
            </a:pPr>
            <a:r>
              <a:rPr lang="es-ES" dirty="0">
                <a:latin typeface="+mj-lt"/>
                <a:ea typeface="Calibri" panose="020F0502020204030204" pitchFamily="34" charset="0"/>
                <a:cs typeface="Times New Roman" panose="02020603050405020304" pitchFamily="18" charset="0"/>
              </a:rPr>
              <a:t>Personas de 5 años o más, internas en residencias de mayores y centros de discapacidad, así como otras personas institucionalizadas de manera prolongada y residentes en instituciones cerradas.</a:t>
            </a:r>
          </a:p>
          <a:p>
            <a:pPr marL="800100" lvl="1" indent="-342900" algn="just">
              <a:lnSpc>
                <a:spcPct val="150000"/>
              </a:lnSpc>
              <a:buFont typeface="+mj-lt"/>
              <a:buAutoNum type="arabicPeriod"/>
            </a:pPr>
            <a:r>
              <a:rPr lang="es-ES" dirty="0">
                <a:latin typeface="+mj-lt"/>
                <a:ea typeface="Calibri" panose="020F0502020204030204" pitchFamily="34" charset="0"/>
                <a:cs typeface="Times New Roman" panose="02020603050405020304" pitchFamily="18" charset="0"/>
              </a:rPr>
              <a:t>Personas menores de 60 años de edad con condiciones de </a:t>
            </a:r>
            <a:r>
              <a:rPr lang="es-ES" dirty="0" smtClean="0">
                <a:latin typeface="+mj-lt"/>
                <a:ea typeface="Calibri" panose="020F0502020204030204" pitchFamily="34" charset="0"/>
                <a:cs typeface="Times New Roman" panose="02020603050405020304" pitchFamily="18" charset="0"/>
              </a:rPr>
              <a:t>riesgo.</a:t>
            </a:r>
            <a:endParaRPr lang="es-ES" dirty="0">
              <a:latin typeface="+mj-lt"/>
              <a:ea typeface="Calibri" panose="020F0502020204030204" pitchFamily="34" charset="0"/>
              <a:cs typeface="Times New Roman" panose="02020603050405020304" pitchFamily="18" charset="0"/>
            </a:endParaRP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2122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4163" y="2014505"/>
            <a:ext cx="10234246" cy="1980029"/>
          </a:xfrm>
          <a:prstGeom prst="rect">
            <a:avLst/>
          </a:prstGeom>
        </p:spPr>
        <p:txBody>
          <a:bodyPr wrap="square">
            <a:spAutoFit/>
          </a:bodyPr>
          <a:lstStyle/>
          <a:p>
            <a:endParaRPr lang="es-ES" dirty="0"/>
          </a:p>
          <a:p>
            <a:pPr marL="800100" lvl="1" indent="-342900" algn="just">
              <a:lnSpc>
                <a:spcPct val="150000"/>
              </a:lnSpc>
              <a:buFont typeface="+mj-lt"/>
              <a:buAutoNum type="arabicPeriod" startAt="4"/>
            </a:pPr>
            <a:r>
              <a:rPr lang="es-ES" dirty="0">
                <a:latin typeface="+mj-lt"/>
                <a:ea typeface="Calibri" panose="020F0502020204030204" pitchFamily="34" charset="0"/>
                <a:cs typeface="Times New Roman" panose="02020603050405020304" pitchFamily="18" charset="0"/>
              </a:rPr>
              <a:t>Embarazadas en cualquier trimestre de gestación y mujeres durante el puerperio (hasta los 6 meses tras el parto y que no se hayan vacunado durante el embarazo). </a:t>
            </a:r>
          </a:p>
          <a:p>
            <a:pPr marL="800100" lvl="1" indent="-342900" algn="just">
              <a:lnSpc>
                <a:spcPct val="150000"/>
              </a:lnSpc>
              <a:buFont typeface="+mj-lt"/>
              <a:buAutoNum type="arabicPeriod" startAt="4"/>
            </a:pPr>
            <a:endParaRPr lang="es-ES" dirty="0">
              <a:latin typeface="+mj-lt"/>
              <a:ea typeface="Calibri" panose="020F0502020204030204" pitchFamily="34" charset="0"/>
              <a:cs typeface="Times New Roman" panose="02020603050405020304" pitchFamily="18" charset="0"/>
            </a:endParaRPr>
          </a:p>
          <a:p>
            <a:pPr marL="800100" lvl="1" indent="-342900" algn="just">
              <a:lnSpc>
                <a:spcPct val="150000"/>
              </a:lnSpc>
              <a:buFont typeface="+mj-lt"/>
              <a:buAutoNum type="arabicPeriod" startAt="4"/>
            </a:pPr>
            <a:r>
              <a:rPr lang="es-ES" dirty="0"/>
              <a:t>Personas convivientes con aquellas que tienen alto grado de inmunosupresión</a:t>
            </a: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968187" y="508143"/>
            <a:ext cx="10515599" cy="523220"/>
          </a:xfrm>
          <a:prstGeom prst="rect">
            <a:avLst/>
          </a:prstGeom>
          <a:noFill/>
        </p:spPr>
        <p:txBody>
          <a:bodyPr wrap="square" rtlCol="0">
            <a:spAutoFit/>
          </a:bodyPr>
          <a:lstStyle/>
          <a:p>
            <a:pPr algn="ctr"/>
            <a:r>
              <a:rPr lang="es-ES_tradnl" sz="2800" b="1" dirty="0" smtClean="0">
                <a:solidFill>
                  <a:schemeClr val="accent1"/>
                </a:solidFill>
              </a:rPr>
              <a:t>Población </a:t>
            </a:r>
            <a:r>
              <a:rPr lang="es-ES_tradnl" sz="2800" b="1" dirty="0">
                <a:solidFill>
                  <a:schemeClr val="accent1"/>
                </a:solidFill>
              </a:rPr>
              <a:t>diana para vacunación frente a </a:t>
            </a:r>
            <a:r>
              <a:rPr lang="es-ES_tradnl" sz="2800" b="1" u="sng" dirty="0" smtClean="0">
                <a:solidFill>
                  <a:schemeClr val="accent1"/>
                </a:solidFill>
              </a:rPr>
              <a:t>GRIPE </a:t>
            </a:r>
            <a:r>
              <a:rPr lang="es-ES_tradnl" sz="2800" b="1" u="sng" dirty="0">
                <a:solidFill>
                  <a:schemeClr val="accent1"/>
                </a:solidFill>
              </a:rPr>
              <a:t>y </a:t>
            </a:r>
            <a:r>
              <a:rPr lang="es-ES_tradnl" sz="2800" b="1" u="sng" dirty="0" smtClean="0">
                <a:solidFill>
                  <a:schemeClr val="accent1"/>
                </a:solidFill>
              </a:rPr>
              <a:t>COVID </a:t>
            </a:r>
            <a:r>
              <a:rPr lang="es-ES_tradnl" sz="2800" b="1" dirty="0" smtClean="0">
                <a:solidFill>
                  <a:schemeClr val="accent1"/>
                </a:solidFill>
              </a:rPr>
              <a:t>(II</a:t>
            </a:r>
            <a:r>
              <a:rPr lang="es-ES_tradnl" sz="2800" b="1" dirty="0">
                <a:solidFill>
                  <a:schemeClr val="accent1"/>
                </a:solidFill>
              </a:rPr>
              <a:t>)</a:t>
            </a:r>
            <a:endParaRPr lang="es-ES" sz="2800" b="1" dirty="0">
              <a:solidFill>
                <a:schemeClr val="accent1"/>
              </a:solidFill>
            </a:endParaRPr>
          </a:p>
        </p:txBody>
      </p:sp>
    </p:spTree>
    <p:extLst>
      <p:ext uri="{BB962C8B-B14F-4D97-AF65-F5344CB8AC3E}">
        <p14:creationId xmlns:p14="http://schemas.microsoft.com/office/powerpoint/2010/main" val="300098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67443" y="1730828"/>
            <a:ext cx="10303328" cy="3831818"/>
          </a:xfrm>
          <a:prstGeom prst="rect">
            <a:avLst/>
          </a:prstGeom>
        </p:spPr>
        <p:txBody>
          <a:bodyPr wrap="square">
            <a:spAutoFit/>
          </a:bodyPr>
          <a:lstStyle/>
          <a:p>
            <a:pPr lvl="1" algn="just">
              <a:lnSpc>
                <a:spcPct val="150000"/>
              </a:lnSpc>
            </a:pPr>
            <a:r>
              <a:rPr lang="es-ES" b="1" dirty="0">
                <a:latin typeface="+mj-lt"/>
                <a:ea typeface="Calibri" panose="020F0502020204030204" pitchFamily="34" charset="0"/>
                <a:cs typeface="Times New Roman" panose="02020603050405020304" pitchFamily="18" charset="0"/>
              </a:rPr>
              <a:t>B. Para reducir el impacto y el mantenimiento de servicios críticos y esenciales a la comunidad: </a:t>
            </a:r>
          </a:p>
          <a:p>
            <a:pPr lvl="1" algn="just">
              <a:lnSpc>
                <a:spcPct val="150000"/>
              </a:lnSpc>
            </a:pPr>
            <a:r>
              <a:rPr lang="es-ES" dirty="0" smtClean="0">
                <a:latin typeface="+mj-lt"/>
                <a:ea typeface="Calibri" panose="020F0502020204030204" pitchFamily="34" charset="0"/>
                <a:cs typeface="Times New Roman" panose="02020603050405020304" pitchFamily="18" charset="0"/>
              </a:rPr>
              <a:t>	6. Personal de centros sanitarios y </a:t>
            </a:r>
            <a:r>
              <a:rPr lang="es-ES" dirty="0" err="1" smtClean="0">
                <a:latin typeface="+mj-lt"/>
                <a:ea typeface="Calibri" panose="020F0502020204030204" pitchFamily="34" charset="0"/>
                <a:cs typeface="Times New Roman" panose="02020603050405020304" pitchFamily="18" charset="0"/>
              </a:rPr>
              <a:t>sociosanitarios</a:t>
            </a:r>
            <a:r>
              <a:rPr lang="es-ES" dirty="0" smtClean="0">
                <a:latin typeface="+mj-lt"/>
                <a:ea typeface="Calibri" panose="020F0502020204030204" pitchFamily="34" charset="0"/>
                <a:cs typeface="Times New Roman" panose="02020603050405020304" pitchFamily="18" charset="0"/>
              </a:rPr>
              <a:t> públicos y privados. </a:t>
            </a:r>
          </a:p>
          <a:p>
            <a:pPr lvl="1" algn="just">
              <a:lnSpc>
                <a:spcPct val="150000"/>
              </a:lnSpc>
            </a:pPr>
            <a:endParaRPr lang="es-ES" dirty="0" smtClean="0">
              <a:latin typeface="+mj-lt"/>
              <a:ea typeface="Calibri" panose="020F0502020204030204" pitchFamily="34" charset="0"/>
              <a:cs typeface="Times New Roman" panose="02020603050405020304" pitchFamily="18" charset="0"/>
            </a:endParaRPr>
          </a:p>
          <a:p>
            <a:pPr lvl="1" algn="just">
              <a:lnSpc>
                <a:spcPct val="150000"/>
              </a:lnSpc>
            </a:pPr>
            <a:r>
              <a:rPr lang="es-ES" dirty="0">
                <a:latin typeface="+mj-lt"/>
                <a:ea typeface="Calibri" panose="020F0502020204030204" pitchFamily="34" charset="0"/>
                <a:cs typeface="Times New Roman" panose="02020603050405020304" pitchFamily="18" charset="0"/>
              </a:rPr>
              <a:t>	7. Personas que trabajan en servicios públicos esenciales, con especial énfasis en los siguientes subgrupos: </a:t>
            </a:r>
            <a:endParaRPr lang="es-ES" dirty="0" smtClean="0">
              <a:latin typeface="+mj-lt"/>
              <a:ea typeface="Calibri" panose="020F0502020204030204" pitchFamily="34" charset="0"/>
              <a:cs typeface="Times New Roman" panose="02020603050405020304" pitchFamily="18" charset="0"/>
            </a:endParaRPr>
          </a:p>
          <a:p>
            <a:pPr marL="742950" lvl="1" indent="-285750" algn="just">
              <a:lnSpc>
                <a:spcPct val="150000"/>
              </a:lnSpc>
              <a:buFont typeface="Arial" panose="020B0604020202020204" pitchFamily="34" charset="0"/>
              <a:buChar char="•"/>
            </a:pPr>
            <a:r>
              <a:rPr lang="es-ES" dirty="0" smtClean="0">
                <a:ea typeface="Calibri" panose="020F0502020204030204" pitchFamily="34" charset="0"/>
                <a:cs typeface="Times New Roman" panose="02020603050405020304" pitchFamily="18" charset="0"/>
              </a:rPr>
              <a:t>Fuerzas </a:t>
            </a:r>
            <a:r>
              <a:rPr lang="es-ES" dirty="0">
                <a:ea typeface="Calibri" panose="020F0502020204030204" pitchFamily="34" charset="0"/>
                <a:cs typeface="Times New Roman" panose="02020603050405020304" pitchFamily="18" charset="0"/>
              </a:rPr>
              <a:t>y cuerpos de seguridad del Estado, con dependencia nacional, autonómica o </a:t>
            </a:r>
            <a:r>
              <a:rPr lang="es-ES" dirty="0" smtClean="0">
                <a:ea typeface="Calibri" panose="020F0502020204030204" pitchFamily="34" charset="0"/>
                <a:cs typeface="Times New Roman" panose="02020603050405020304" pitchFamily="18" charset="0"/>
              </a:rPr>
              <a:t>local</a:t>
            </a:r>
          </a:p>
          <a:p>
            <a:pPr marL="742950" lvl="1" indent="-285750" algn="just">
              <a:lnSpc>
                <a:spcPct val="150000"/>
              </a:lnSpc>
              <a:buFont typeface="Arial" panose="020B0604020202020204" pitchFamily="34" charset="0"/>
              <a:buChar char="•"/>
            </a:pPr>
            <a:r>
              <a:rPr lang="es-ES" dirty="0" smtClean="0">
                <a:ea typeface="Calibri" panose="020F0502020204030204" pitchFamily="34" charset="0"/>
                <a:cs typeface="Times New Roman" panose="02020603050405020304" pitchFamily="18" charset="0"/>
              </a:rPr>
              <a:t>Bomberos</a:t>
            </a:r>
            <a:r>
              <a:rPr lang="es-ES" dirty="0">
                <a:ea typeface="Calibri" panose="020F0502020204030204" pitchFamily="34" charset="0"/>
                <a:cs typeface="Times New Roman" panose="02020603050405020304" pitchFamily="18" charset="0"/>
              </a:rPr>
              <a:t>. </a:t>
            </a:r>
            <a:endParaRPr lang="es-ES" dirty="0" smtClean="0">
              <a:ea typeface="Calibri" panose="020F0502020204030204" pitchFamily="34" charset="0"/>
              <a:cs typeface="Times New Roman" panose="02020603050405020304" pitchFamily="18" charset="0"/>
            </a:endParaRPr>
          </a:p>
          <a:p>
            <a:pPr marL="742950" lvl="1" indent="-285750" algn="just">
              <a:lnSpc>
                <a:spcPct val="150000"/>
              </a:lnSpc>
              <a:buFont typeface="Arial" panose="020B0604020202020204" pitchFamily="34" charset="0"/>
              <a:buChar char="•"/>
            </a:pPr>
            <a:r>
              <a:rPr lang="es-ES" dirty="0" smtClean="0">
                <a:ea typeface="Calibri" panose="020F0502020204030204" pitchFamily="34" charset="0"/>
                <a:cs typeface="Times New Roman" panose="02020603050405020304" pitchFamily="18" charset="0"/>
              </a:rPr>
              <a:t>Servicios </a:t>
            </a:r>
            <a:r>
              <a:rPr lang="es-ES" dirty="0">
                <a:ea typeface="Calibri" panose="020F0502020204030204" pitchFamily="34" charset="0"/>
                <a:cs typeface="Times New Roman" panose="02020603050405020304" pitchFamily="18" charset="0"/>
              </a:rPr>
              <a:t>de protección civil. </a:t>
            </a:r>
          </a:p>
        </p:txBody>
      </p:sp>
      <p:sp>
        <p:nvSpPr>
          <p:cNvPr id="5" name="Elipse 4"/>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4 CuadroTexto"/>
          <p:cNvSpPr txBox="1"/>
          <p:nvPr/>
        </p:nvSpPr>
        <p:spPr>
          <a:xfrm>
            <a:off x="968187" y="508143"/>
            <a:ext cx="10667999" cy="523220"/>
          </a:xfrm>
          <a:prstGeom prst="rect">
            <a:avLst/>
          </a:prstGeom>
          <a:noFill/>
        </p:spPr>
        <p:txBody>
          <a:bodyPr wrap="square" rtlCol="0">
            <a:spAutoFit/>
          </a:bodyPr>
          <a:lstStyle/>
          <a:p>
            <a:pPr algn="ctr"/>
            <a:r>
              <a:rPr lang="es-ES_tradnl" sz="2800" b="1" dirty="0" smtClean="0">
                <a:solidFill>
                  <a:schemeClr val="accent1"/>
                </a:solidFill>
              </a:rPr>
              <a:t>Población </a:t>
            </a:r>
            <a:r>
              <a:rPr lang="es-ES_tradnl" sz="2800" b="1" dirty="0">
                <a:solidFill>
                  <a:schemeClr val="accent1"/>
                </a:solidFill>
              </a:rPr>
              <a:t>diana para vacunación frente a </a:t>
            </a:r>
            <a:r>
              <a:rPr lang="es-ES_tradnl" sz="2800" b="1" u="sng" dirty="0" smtClean="0">
                <a:solidFill>
                  <a:schemeClr val="accent1"/>
                </a:solidFill>
              </a:rPr>
              <a:t>GRIPE </a:t>
            </a:r>
            <a:r>
              <a:rPr lang="es-ES_tradnl" sz="2800" b="1" u="sng" dirty="0">
                <a:solidFill>
                  <a:schemeClr val="accent1"/>
                </a:solidFill>
              </a:rPr>
              <a:t>y </a:t>
            </a:r>
            <a:r>
              <a:rPr lang="es-ES_tradnl" sz="2800" b="1" u="sng" dirty="0" smtClean="0">
                <a:solidFill>
                  <a:schemeClr val="accent1"/>
                </a:solidFill>
              </a:rPr>
              <a:t>COVID </a:t>
            </a:r>
            <a:r>
              <a:rPr lang="es-ES_tradnl" sz="2800" b="1" dirty="0" smtClean="0">
                <a:solidFill>
                  <a:schemeClr val="accent1"/>
                </a:solidFill>
              </a:rPr>
              <a:t>(III)</a:t>
            </a:r>
            <a:endParaRPr lang="es-ES" sz="2800" b="1" dirty="0">
              <a:solidFill>
                <a:schemeClr val="accent1"/>
              </a:solidFill>
            </a:endParaRPr>
          </a:p>
        </p:txBody>
      </p:sp>
    </p:spTree>
    <p:extLst>
      <p:ext uri="{BB962C8B-B14F-4D97-AF65-F5344CB8AC3E}">
        <p14:creationId xmlns:p14="http://schemas.microsoft.com/office/powerpoint/2010/main" val="34007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CuadroTexto"/>
          <p:cNvSpPr txBox="1"/>
          <p:nvPr/>
        </p:nvSpPr>
        <p:spPr>
          <a:xfrm>
            <a:off x="968187" y="508143"/>
            <a:ext cx="10515599" cy="523220"/>
          </a:xfrm>
          <a:prstGeom prst="rect">
            <a:avLst/>
          </a:prstGeom>
          <a:noFill/>
        </p:spPr>
        <p:txBody>
          <a:bodyPr wrap="square" rtlCol="0">
            <a:spAutoFit/>
          </a:bodyPr>
          <a:lstStyle/>
          <a:p>
            <a:pPr algn="ctr"/>
            <a:r>
              <a:rPr lang="es-ES_tradnl" sz="2800" b="1" dirty="0" smtClean="0">
                <a:solidFill>
                  <a:schemeClr val="accent1"/>
                </a:solidFill>
              </a:rPr>
              <a:t>Población </a:t>
            </a:r>
            <a:r>
              <a:rPr lang="es-ES_tradnl" sz="2800" b="1" dirty="0">
                <a:solidFill>
                  <a:schemeClr val="accent1"/>
                </a:solidFill>
              </a:rPr>
              <a:t>diana para vacunación </a:t>
            </a:r>
            <a:r>
              <a:rPr lang="es-ES_tradnl" sz="2800" b="1" u="sng" dirty="0">
                <a:solidFill>
                  <a:schemeClr val="accent1"/>
                </a:solidFill>
              </a:rPr>
              <a:t>frente a </a:t>
            </a:r>
            <a:r>
              <a:rPr lang="es-ES_tradnl" sz="2800" b="1" u="sng" dirty="0" smtClean="0">
                <a:solidFill>
                  <a:schemeClr val="accent1"/>
                </a:solidFill>
              </a:rPr>
              <a:t>GRIPE</a:t>
            </a:r>
            <a:endParaRPr lang="es-ES" sz="2800" b="1" u="sng" dirty="0">
              <a:solidFill>
                <a:schemeClr val="accent1"/>
              </a:solidFill>
            </a:endParaRPr>
          </a:p>
        </p:txBody>
      </p:sp>
      <p:sp>
        <p:nvSpPr>
          <p:cNvPr id="3" name="Rectángulo 2"/>
          <p:cNvSpPr/>
          <p:nvPr/>
        </p:nvSpPr>
        <p:spPr>
          <a:xfrm>
            <a:off x="723258" y="1306285"/>
            <a:ext cx="10265869" cy="5534849"/>
          </a:xfrm>
          <a:prstGeom prst="rect">
            <a:avLst/>
          </a:prstGeom>
        </p:spPr>
        <p:txBody>
          <a:bodyPr wrap="square">
            <a:spAutoFit/>
          </a:bodyPr>
          <a:lstStyle/>
          <a:p>
            <a:pPr marL="800100" lvl="1" indent="-342900" algn="just">
              <a:lnSpc>
                <a:spcPct val="150000"/>
              </a:lnSpc>
              <a:spcBef>
                <a:spcPts val="600"/>
              </a:spcBef>
              <a:spcAft>
                <a:spcPts val="600"/>
              </a:spcAft>
              <a:buFont typeface="+mj-lt"/>
              <a:buAutoNum type="alphaUcPeriod"/>
            </a:pPr>
            <a:r>
              <a:rPr lang="es-ES" b="1" dirty="0">
                <a:latin typeface="+mj-lt"/>
                <a:ea typeface="Calibri" panose="020F0502020204030204" pitchFamily="34" charset="0"/>
                <a:cs typeface="Times New Roman" panose="02020603050405020304" pitchFamily="18" charset="0"/>
              </a:rPr>
              <a:t>Personas de 5 a 59 años de edad que presentan un mayor riesgo de complicaciones derivadas de la gripe:</a:t>
            </a:r>
          </a:p>
          <a:p>
            <a:pPr marL="1657350" lvl="3" indent="-285750" algn="just">
              <a:lnSpc>
                <a:spcPct val="150000"/>
              </a:lnSpc>
              <a:spcBef>
                <a:spcPts val="600"/>
              </a:spcBef>
              <a:spcAft>
                <a:spcPts val="600"/>
              </a:spcAft>
              <a:buFont typeface="Arial" panose="020B0604020202020204" pitchFamily="34" charset="0"/>
              <a:buChar char="•"/>
            </a:pPr>
            <a:r>
              <a:rPr lang="es-ES" dirty="0">
                <a:latin typeface="+mj-lt"/>
                <a:ea typeface="Calibri" panose="020F0502020204030204" pitchFamily="34" charset="0"/>
                <a:cs typeface="Times New Roman" panose="02020603050405020304" pitchFamily="18" charset="0"/>
              </a:rPr>
              <a:t>Personas de 5-18 años de edad que reciben tratamiento prolongado con ácido acetilsalicílico, por la posibilidad de desarrollar un síndrome de Reye tras la gripe.</a:t>
            </a:r>
          </a:p>
          <a:p>
            <a:pPr marL="1657350" lvl="3" indent="-285750" algn="just">
              <a:lnSpc>
                <a:spcPct val="150000"/>
              </a:lnSpc>
              <a:spcBef>
                <a:spcPts val="600"/>
              </a:spcBef>
              <a:spcAft>
                <a:spcPts val="600"/>
              </a:spcAft>
              <a:buFont typeface="Arial" panose="020B0604020202020204" pitchFamily="34" charset="0"/>
              <a:buChar char="•"/>
            </a:pPr>
            <a:r>
              <a:rPr lang="es-ES" dirty="0">
                <a:latin typeface="+mj-lt"/>
                <a:ea typeface="Calibri" panose="020F0502020204030204" pitchFamily="34" charset="0"/>
                <a:cs typeface="Times New Roman" panose="02020603050405020304" pitchFamily="18" charset="0"/>
              </a:rPr>
              <a:t>Personas fumadoras.</a:t>
            </a:r>
          </a:p>
          <a:p>
            <a:pPr marL="800100" lvl="1" indent="-342900" algn="just">
              <a:lnSpc>
                <a:spcPct val="150000"/>
              </a:lnSpc>
              <a:spcBef>
                <a:spcPts val="600"/>
              </a:spcBef>
              <a:spcAft>
                <a:spcPts val="600"/>
              </a:spcAft>
              <a:buFont typeface="+mj-lt"/>
              <a:buAutoNum type="alphaUcPeriod"/>
            </a:pPr>
            <a:r>
              <a:rPr lang="es-ES" b="1" dirty="0">
                <a:latin typeface="+mj-lt"/>
                <a:ea typeface="Calibri" panose="020F0502020204030204" pitchFamily="34" charset="0"/>
                <a:cs typeface="Times New Roman" panose="02020603050405020304" pitchFamily="18" charset="0"/>
              </a:rPr>
              <a:t>Estudiantes en prácticas en centros sanitarios y </a:t>
            </a:r>
            <a:r>
              <a:rPr lang="es-ES" b="1" dirty="0" err="1">
                <a:latin typeface="+mj-lt"/>
                <a:ea typeface="Calibri" panose="020F0502020204030204" pitchFamily="34" charset="0"/>
                <a:cs typeface="Times New Roman" panose="02020603050405020304" pitchFamily="18" charset="0"/>
              </a:rPr>
              <a:t>sociosanitarios</a:t>
            </a:r>
            <a:r>
              <a:rPr lang="es-ES" b="1" dirty="0">
                <a:latin typeface="+mj-lt"/>
                <a:ea typeface="Calibri" panose="020F0502020204030204" pitchFamily="34" charset="0"/>
                <a:cs typeface="Times New Roman" panose="02020603050405020304" pitchFamily="18" charset="0"/>
              </a:rPr>
              <a:t>.</a:t>
            </a:r>
          </a:p>
          <a:p>
            <a:pPr marL="800100" lvl="1" indent="-342900" algn="just">
              <a:lnSpc>
                <a:spcPct val="150000"/>
              </a:lnSpc>
              <a:spcBef>
                <a:spcPts val="600"/>
              </a:spcBef>
              <a:spcAft>
                <a:spcPts val="600"/>
              </a:spcAft>
              <a:buFont typeface="+mj-lt"/>
              <a:buAutoNum type="alphaUcPeriod"/>
            </a:pPr>
            <a:r>
              <a:rPr lang="es-ES" b="1" dirty="0">
                <a:latin typeface="+mj-lt"/>
                <a:ea typeface="Calibri" panose="020F0502020204030204" pitchFamily="34" charset="0"/>
                <a:cs typeface="Times New Roman" panose="02020603050405020304" pitchFamily="18" charset="0"/>
              </a:rPr>
              <a:t>Personas con exposición </a:t>
            </a:r>
            <a:r>
              <a:rPr lang="es-ES" b="1" u="sng" dirty="0">
                <a:latin typeface="+mj-lt"/>
                <a:ea typeface="Calibri" panose="020F0502020204030204" pitchFamily="34" charset="0"/>
                <a:cs typeface="Times New Roman" panose="02020603050405020304" pitchFamily="18" charset="0"/>
              </a:rPr>
              <a:t>laboral</a:t>
            </a:r>
            <a:r>
              <a:rPr lang="es-ES" dirty="0">
                <a:latin typeface="+mj-lt"/>
                <a:ea typeface="Calibri" panose="020F0502020204030204" pitchFamily="34" charset="0"/>
                <a:cs typeface="Times New Roman" panose="02020603050405020304" pitchFamily="18" charset="0"/>
              </a:rPr>
              <a:t> </a:t>
            </a:r>
            <a:r>
              <a:rPr lang="es-ES" b="1" u="sng" dirty="0">
                <a:latin typeface="+mj-lt"/>
                <a:ea typeface="Calibri" panose="020F0502020204030204" pitchFamily="34" charset="0"/>
                <a:cs typeface="Times New Roman" panose="02020603050405020304" pitchFamily="18" charset="0"/>
              </a:rPr>
              <a:t>directa</a:t>
            </a:r>
            <a:r>
              <a:rPr lang="es-ES" dirty="0">
                <a:latin typeface="+mj-lt"/>
                <a:ea typeface="Calibri" panose="020F0502020204030204" pitchFamily="34" charset="0"/>
                <a:cs typeface="Times New Roman" panose="02020603050405020304" pitchFamily="18" charset="0"/>
              </a:rPr>
              <a:t> a animales o a sus secreciones en granjas o explotaciones avícolas, porcinas o de visones o a fauna silvestre (aves, jabalíes o mustélidos)</a:t>
            </a:r>
          </a:p>
          <a:p>
            <a:pPr marL="800100" lvl="1" indent="-342900" algn="just">
              <a:lnSpc>
                <a:spcPct val="150000"/>
              </a:lnSpc>
              <a:spcBef>
                <a:spcPts val="600"/>
              </a:spcBef>
              <a:spcAft>
                <a:spcPts val="600"/>
              </a:spcAft>
              <a:buFont typeface="+mj-lt"/>
              <a:buAutoNum type="alphaUcPeriod"/>
            </a:pPr>
            <a:r>
              <a:rPr lang="es-ES" b="1" dirty="0">
                <a:solidFill>
                  <a:schemeClr val="accent1">
                    <a:lumMod val="75000"/>
                    <a:lumOff val="25000"/>
                  </a:schemeClr>
                </a:solidFill>
                <a:latin typeface="+mj-lt"/>
                <a:ea typeface="Calibri" panose="020F0502020204030204" pitchFamily="34" charset="0"/>
                <a:cs typeface="Times New Roman" panose="02020603050405020304" pitchFamily="18" charset="0"/>
              </a:rPr>
              <a:t>Población infantil entre 6-59 meses de edad.</a:t>
            </a:r>
          </a:p>
          <a:p>
            <a:pPr marL="800100" lvl="1" indent="-342900" algn="just">
              <a:lnSpc>
                <a:spcPct val="150000"/>
              </a:lnSpc>
              <a:spcBef>
                <a:spcPts val="600"/>
              </a:spcBef>
              <a:spcAft>
                <a:spcPts val="600"/>
              </a:spcAft>
              <a:buFont typeface="+mj-lt"/>
              <a:buAutoNum type="alphaUcPeriod"/>
            </a:pPr>
            <a:endParaRPr lang="es-ES" dirty="0">
              <a:latin typeface="+mj-lt"/>
              <a:ea typeface="Calibri" panose="020F0502020204030204" pitchFamily="34" charset="0"/>
              <a:cs typeface="Times New Roman" panose="02020603050405020304" pitchFamily="18" charset="0"/>
            </a:endParaRP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8313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2F57D3-039A-ABC7-2CF9-0220EE1918B9}"/>
              </a:ext>
            </a:extLst>
          </p:cNvPr>
          <p:cNvSpPr txBox="1"/>
          <p:nvPr/>
        </p:nvSpPr>
        <p:spPr>
          <a:xfrm>
            <a:off x="2106635" y="479977"/>
            <a:ext cx="7192109" cy="769441"/>
          </a:xfrm>
          <a:prstGeom prst="rect">
            <a:avLst/>
          </a:prstGeom>
          <a:noFill/>
        </p:spPr>
        <p:txBody>
          <a:bodyPr wrap="square">
            <a:spAutoFit/>
          </a:bodyPr>
          <a:lstStyle/>
          <a:p>
            <a:pPr algn="ctr" eaLnBrk="0" hangingPunct="0"/>
            <a:r>
              <a:rPr lang="es-ES" sz="4400" b="1" dirty="0">
                <a:solidFill>
                  <a:schemeClr val="accent1"/>
                </a:solidFill>
              </a:rPr>
              <a:t>ÍNDICE</a:t>
            </a:r>
          </a:p>
        </p:txBody>
      </p:sp>
      <p:sp>
        <p:nvSpPr>
          <p:cNvPr id="3" name="CuadroTexto 2"/>
          <p:cNvSpPr txBox="1"/>
          <p:nvPr/>
        </p:nvSpPr>
        <p:spPr>
          <a:xfrm>
            <a:off x="1415845" y="2035277"/>
            <a:ext cx="9719325" cy="1415772"/>
          </a:xfrm>
          <a:prstGeom prst="rect">
            <a:avLst/>
          </a:prstGeom>
          <a:noFill/>
        </p:spPr>
        <p:txBody>
          <a:bodyPr wrap="square" lIns="0" tIns="0" rIns="0" bIns="0" rtlCol="0">
            <a:spAutoFit/>
          </a:bodyPr>
          <a:lstStyle/>
          <a:p>
            <a:pPr marL="742950" indent="-742950">
              <a:spcBef>
                <a:spcPts val="600"/>
              </a:spcBef>
              <a:spcAft>
                <a:spcPts val="1800"/>
              </a:spcAft>
              <a:buFont typeface="+mj-lt"/>
              <a:buAutoNum type="arabicPeriod"/>
            </a:pPr>
            <a:r>
              <a:rPr lang="es-ES" sz="3600" b="1" dirty="0">
                <a:solidFill>
                  <a:schemeClr val="tx1">
                    <a:lumMod val="90000"/>
                    <a:lumOff val="10000"/>
                  </a:schemeClr>
                </a:solidFill>
                <a:latin typeface="Calibri" panose="020F0502020204030204" pitchFamily="34" charset="0"/>
                <a:ea typeface="Arial" charset="0"/>
                <a:cs typeface="Calibri" panose="020F0502020204030204" pitchFamily="34" charset="0"/>
              </a:rPr>
              <a:t>Inmunización frente a VRS</a:t>
            </a:r>
          </a:p>
          <a:p>
            <a:pPr marL="742950" indent="-742950">
              <a:spcBef>
                <a:spcPts val="600"/>
              </a:spcBef>
              <a:spcAft>
                <a:spcPts val="1800"/>
              </a:spcAft>
              <a:buFont typeface="+mj-lt"/>
              <a:buAutoNum type="arabicPeriod"/>
            </a:pPr>
            <a:r>
              <a:rPr lang="es-ES" sz="3600" b="1" dirty="0">
                <a:solidFill>
                  <a:schemeClr val="tx1">
                    <a:lumMod val="90000"/>
                    <a:lumOff val="10000"/>
                  </a:schemeClr>
                </a:solidFill>
                <a:latin typeface="Calibri" panose="020F0502020204030204" pitchFamily="34" charset="0"/>
                <a:ea typeface="Arial" charset="0"/>
                <a:cs typeface="Calibri" panose="020F0502020204030204" pitchFamily="34" charset="0"/>
              </a:rPr>
              <a:t>Campaña vacunación gripe/</a:t>
            </a:r>
            <a:r>
              <a:rPr lang="es-ES" sz="3600" b="1" dirty="0" err="1">
                <a:solidFill>
                  <a:schemeClr val="tx1">
                    <a:lumMod val="90000"/>
                    <a:lumOff val="10000"/>
                  </a:schemeClr>
                </a:solidFill>
                <a:latin typeface="Calibri" panose="020F0502020204030204" pitchFamily="34" charset="0"/>
                <a:ea typeface="Arial" charset="0"/>
                <a:cs typeface="Calibri" panose="020F0502020204030204" pitchFamily="34" charset="0"/>
              </a:rPr>
              <a:t>covid</a:t>
            </a:r>
            <a:endParaRPr lang="es-ES" sz="3600" b="1" i="0" dirty="0">
              <a:solidFill>
                <a:schemeClr val="tx1">
                  <a:lumMod val="90000"/>
                  <a:lumOff val="10000"/>
                </a:schemeClr>
              </a:solidFill>
              <a:latin typeface="Arial" charset="0"/>
              <a:ea typeface="Arial" charset="0"/>
              <a:cs typeface="Arial" charset="0"/>
            </a:endParaRPr>
          </a:p>
        </p:txBody>
      </p:sp>
    </p:spTree>
    <p:extLst>
      <p:ext uri="{BB962C8B-B14F-4D97-AF65-F5344CB8AC3E}">
        <p14:creationId xmlns:p14="http://schemas.microsoft.com/office/powerpoint/2010/main" val="138134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6476" y="1280929"/>
            <a:ext cx="10471639" cy="5586145"/>
          </a:xfrm>
          <a:prstGeom prst="rect">
            <a:avLst/>
          </a:prstGeom>
        </p:spPr>
        <p:txBody>
          <a:bodyPr wrap="square">
            <a:spAutoFit/>
          </a:bodyPr>
          <a:lstStyle/>
          <a:p>
            <a:pPr algn="just">
              <a:lnSpc>
                <a:spcPct val="150000"/>
              </a:lnSpc>
            </a:pPr>
            <a:r>
              <a:rPr lang="es-ES" sz="3200" b="1" dirty="0" smtClean="0">
                <a:solidFill>
                  <a:schemeClr val="accent1"/>
                </a:solidFill>
              </a:rPr>
              <a:t>¿</a:t>
            </a:r>
            <a:r>
              <a:rPr lang="es-ES" sz="3200" b="1" dirty="0">
                <a:solidFill>
                  <a:schemeClr val="accent1"/>
                </a:solidFill>
              </a:rPr>
              <a:t>Cuándo</a:t>
            </a:r>
            <a:r>
              <a:rPr lang="es-ES" sz="3200" b="1" dirty="0" smtClean="0">
                <a:solidFill>
                  <a:schemeClr val="accent1"/>
                </a:solidFill>
              </a:rPr>
              <a:t>?</a:t>
            </a:r>
            <a:r>
              <a:rPr lang="es-ES" sz="3200" dirty="0" smtClean="0">
                <a:solidFill>
                  <a:srgbClr val="000000"/>
                </a:solidFill>
                <a:latin typeface="Arial" panose="020B0604020202020204" pitchFamily="34" charset="0"/>
                <a:ea typeface="Times New Roman" panose="02020603050405020304" pitchFamily="18" charset="0"/>
              </a:rPr>
              <a:t> </a:t>
            </a:r>
          </a:p>
          <a:p>
            <a:pPr marL="285750" indent="-285750" algn="just">
              <a:lnSpc>
                <a:spcPct val="150000"/>
              </a:lnSpc>
              <a:buFont typeface="Wingdings" panose="05000000000000000000" pitchFamily="2" charset="2"/>
              <a:buChar char="§"/>
            </a:pPr>
            <a:r>
              <a:rPr lang="es-ES" sz="2000" dirty="0">
                <a:solidFill>
                  <a:srgbClr val="000000"/>
                </a:solidFill>
                <a:latin typeface="Arial" panose="020B0604020202020204" pitchFamily="34" charset="0"/>
                <a:ea typeface="Times New Roman" panose="02020603050405020304" pitchFamily="18" charset="0"/>
              </a:rPr>
              <a:t> Se seguirá un </a:t>
            </a:r>
            <a:r>
              <a:rPr lang="es-ES" sz="2000" b="1" dirty="0">
                <a:solidFill>
                  <a:srgbClr val="000000"/>
                </a:solidFill>
                <a:latin typeface="Arial" panose="020B0604020202020204" pitchFamily="34" charset="0"/>
                <a:ea typeface="Times New Roman" panose="02020603050405020304" pitchFamily="18" charset="0"/>
              </a:rPr>
              <a:t>cronograma escalonado </a:t>
            </a:r>
            <a:r>
              <a:rPr lang="es-ES" sz="2000" dirty="0">
                <a:solidFill>
                  <a:srgbClr val="000000"/>
                </a:solidFill>
                <a:latin typeface="Arial" panose="020B0604020202020204" pitchFamily="34" charset="0"/>
                <a:ea typeface="Times New Roman" panose="02020603050405020304" pitchFamily="18" charset="0"/>
              </a:rPr>
              <a:t>para:</a:t>
            </a:r>
          </a:p>
          <a:p>
            <a:pPr marL="896938" indent="-285750" algn="just">
              <a:lnSpc>
                <a:spcPct val="150000"/>
              </a:lnSpc>
              <a:buFont typeface="Wingdings" panose="05000000000000000000" pitchFamily="2" charset="2"/>
              <a:buChar char="ü"/>
            </a:pPr>
            <a:r>
              <a:rPr lang="es-ES" dirty="0">
                <a:solidFill>
                  <a:srgbClr val="000000"/>
                </a:solidFill>
                <a:ea typeface="Times New Roman" panose="02020603050405020304" pitchFamily="18" charset="0"/>
              </a:rPr>
              <a:t>para optimizar la secuencia de vacunación de la población de mayor a menor riesgo y/o </a:t>
            </a:r>
            <a:r>
              <a:rPr lang="es-ES" dirty="0" smtClean="0">
                <a:solidFill>
                  <a:srgbClr val="000000"/>
                </a:solidFill>
                <a:ea typeface="Times New Roman" panose="02020603050405020304" pitchFamily="18" charset="0"/>
              </a:rPr>
              <a:t>exposición</a:t>
            </a:r>
            <a:endParaRPr lang="es-ES" dirty="0">
              <a:solidFill>
                <a:srgbClr val="000000"/>
              </a:solidFill>
              <a:ea typeface="Times New Roman" panose="02020603050405020304" pitchFamily="18" charset="0"/>
            </a:endParaRPr>
          </a:p>
          <a:p>
            <a:pPr marL="896938" indent="-285750" algn="just">
              <a:lnSpc>
                <a:spcPct val="150000"/>
              </a:lnSpc>
              <a:spcAft>
                <a:spcPts val="0"/>
              </a:spcAft>
              <a:buFont typeface="Wingdings" panose="05000000000000000000" pitchFamily="2" charset="2"/>
              <a:buChar char="ü"/>
            </a:pPr>
            <a:r>
              <a:rPr lang="es-ES" dirty="0">
                <a:solidFill>
                  <a:srgbClr val="000000"/>
                </a:solidFill>
                <a:ea typeface="Times New Roman" panose="02020603050405020304" pitchFamily="18" charset="0"/>
              </a:rPr>
              <a:t>adaptarse al calendario de disponibilidad de las vacunas </a:t>
            </a:r>
          </a:p>
          <a:p>
            <a:pPr marL="896938" indent="-285750" algn="just">
              <a:lnSpc>
                <a:spcPct val="150000"/>
              </a:lnSpc>
              <a:buFont typeface="Wingdings" panose="05000000000000000000" pitchFamily="2" charset="2"/>
              <a:buChar char="ü"/>
            </a:pPr>
            <a:r>
              <a:rPr lang="es-ES" b="1" dirty="0">
                <a:solidFill>
                  <a:srgbClr val="000000"/>
                </a:solidFill>
                <a:ea typeface="Times New Roman" panose="02020603050405020304" pitchFamily="18" charset="0"/>
              </a:rPr>
              <a:t>simultanear la vacunación</a:t>
            </a:r>
            <a:r>
              <a:rPr lang="es-ES" dirty="0">
                <a:solidFill>
                  <a:srgbClr val="000000"/>
                </a:solidFill>
                <a:ea typeface="Times New Roman" panose="02020603050405020304" pitchFamily="18" charset="0"/>
              </a:rPr>
              <a:t>: en las personas de </a:t>
            </a:r>
            <a:r>
              <a:rPr lang="es-ES" b="1" dirty="0">
                <a:solidFill>
                  <a:schemeClr val="tx1">
                    <a:lumMod val="90000"/>
                    <a:lumOff val="10000"/>
                  </a:schemeClr>
                </a:solidFill>
                <a:ea typeface="Times New Roman" panose="02020603050405020304" pitchFamily="18" charset="0"/>
              </a:rPr>
              <a:t>60 o más </a:t>
            </a:r>
            <a:r>
              <a:rPr lang="es-ES" b="1" dirty="0">
                <a:solidFill>
                  <a:srgbClr val="2A2A2A"/>
                </a:solidFill>
                <a:ea typeface="Times New Roman" panose="02020603050405020304" pitchFamily="18" charset="0"/>
              </a:rPr>
              <a:t>años</a:t>
            </a:r>
            <a:r>
              <a:rPr lang="es-ES" dirty="0">
                <a:solidFill>
                  <a:srgbClr val="2A2A2A"/>
                </a:solidFill>
                <a:ea typeface="Times New Roman" panose="02020603050405020304" pitchFamily="18" charset="0"/>
              </a:rPr>
              <a:t> </a:t>
            </a:r>
            <a:r>
              <a:rPr lang="es-ES" dirty="0" smtClean="0">
                <a:solidFill>
                  <a:srgbClr val="2A2A2A"/>
                </a:solidFill>
                <a:ea typeface="Times New Roman" panose="02020603050405020304" pitchFamily="18" charset="0"/>
              </a:rPr>
              <a:t>(s</a:t>
            </a:r>
            <a:r>
              <a:rPr lang="es-ES" dirty="0" smtClean="0">
                <a:solidFill>
                  <a:srgbClr val="000000"/>
                </a:solidFill>
                <a:ea typeface="Times New Roman" panose="02020603050405020304" pitchFamily="18" charset="0"/>
              </a:rPr>
              <a:t>e </a:t>
            </a:r>
            <a:r>
              <a:rPr lang="es-ES" dirty="0">
                <a:solidFill>
                  <a:srgbClr val="000000"/>
                </a:solidFill>
                <a:ea typeface="Times New Roman" panose="02020603050405020304" pitchFamily="18" charset="0"/>
              </a:rPr>
              <a:t>vacunará a la vez frente a la gripe y a </a:t>
            </a:r>
            <a:r>
              <a:rPr lang="es-ES" dirty="0" err="1" smtClean="0">
                <a:solidFill>
                  <a:srgbClr val="000000"/>
                </a:solidFill>
                <a:ea typeface="Times New Roman" panose="02020603050405020304" pitchFamily="18" charset="0"/>
              </a:rPr>
              <a:t>Covid</a:t>
            </a:r>
            <a:r>
              <a:rPr lang="es-ES" dirty="0" smtClean="0">
                <a:solidFill>
                  <a:srgbClr val="000000"/>
                </a:solidFill>
                <a:ea typeface="Times New Roman" panose="02020603050405020304" pitchFamily="18" charset="0"/>
              </a:rPr>
              <a:t>)</a:t>
            </a:r>
          </a:p>
          <a:p>
            <a:pPr marL="611188" algn="just">
              <a:lnSpc>
                <a:spcPct val="150000"/>
              </a:lnSpc>
            </a:pPr>
            <a:endParaRPr lang="es-ES" dirty="0">
              <a:solidFill>
                <a:srgbClr val="000000"/>
              </a:solidFill>
              <a:ea typeface="Times New Roman" panose="02020603050405020304" pitchFamily="18" charset="0"/>
            </a:endParaRPr>
          </a:p>
          <a:p>
            <a:pPr marL="285750" indent="-285750" algn="just">
              <a:lnSpc>
                <a:spcPct val="150000"/>
              </a:lnSpc>
              <a:spcAft>
                <a:spcPts val="0"/>
              </a:spcAft>
              <a:buFont typeface="Wingdings" panose="05000000000000000000" pitchFamily="2" charset="2"/>
              <a:buChar char="§"/>
            </a:pPr>
            <a:r>
              <a:rPr lang="es-ES" sz="2000" dirty="0">
                <a:solidFill>
                  <a:srgbClr val="000000"/>
                </a:solidFill>
                <a:ea typeface="Times New Roman" panose="02020603050405020304" pitchFamily="18" charset="0"/>
              </a:rPr>
              <a:t>Se comenzará:</a:t>
            </a:r>
          </a:p>
          <a:p>
            <a:pPr marL="742950" lvl="1" indent="-285750" algn="just">
              <a:lnSpc>
                <a:spcPct val="150000"/>
              </a:lnSpc>
              <a:buFont typeface="Wingdings" panose="05000000000000000000" pitchFamily="2" charset="2"/>
              <a:buChar char="§"/>
            </a:pPr>
            <a:r>
              <a:rPr lang="es-ES" sz="2000" dirty="0">
                <a:solidFill>
                  <a:srgbClr val="000000"/>
                </a:solidFill>
                <a:ea typeface="Times New Roman" panose="02020603050405020304" pitchFamily="18" charset="0"/>
              </a:rPr>
              <a:t> con residencias, personal sanitario y </a:t>
            </a:r>
            <a:r>
              <a:rPr lang="es-ES" sz="2000" dirty="0" err="1">
                <a:solidFill>
                  <a:srgbClr val="000000"/>
                </a:solidFill>
                <a:ea typeface="Times New Roman" panose="02020603050405020304" pitchFamily="18" charset="0"/>
              </a:rPr>
              <a:t>sociosanitario</a:t>
            </a:r>
            <a:r>
              <a:rPr lang="es-ES" sz="2000" dirty="0">
                <a:solidFill>
                  <a:srgbClr val="000000"/>
                </a:solidFill>
                <a:ea typeface="Times New Roman" panose="02020603050405020304" pitchFamily="18" charset="0"/>
              </a:rPr>
              <a:t> relacionado con las mismas</a:t>
            </a:r>
          </a:p>
          <a:p>
            <a:pPr marL="742950" lvl="1" indent="-285750" algn="just">
              <a:lnSpc>
                <a:spcPct val="150000"/>
              </a:lnSpc>
              <a:buFont typeface="Wingdings" panose="05000000000000000000" pitchFamily="2" charset="2"/>
              <a:buChar char="§"/>
            </a:pPr>
            <a:r>
              <a:rPr lang="es-ES" sz="2000" dirty="0">
                <a:solidFill>
                  <a:srgbClr val="000000"/>
                </a:solidFill>
                <a:ea typeface="Times New Roman" panose="02020603050405020304" pitchFamily="18" charset="0"/>
              </a:rPr>
              <a:t> </a:t>
            </a:r>
            <a:r>
              <a:rPr lang="es-ES" sz="2000" u="sng" dirty="0">
                <a:solidFill>
                  <a:srgbClr val="000000"/>
                </a:solidFill>
                <a:ea typeface="Times New Roman" panose="02020603050405020304" pitchFamily="18" charset="0"/>
              </a:rPr>
              <a:t>y población infantil</a:t>
            </a:r>
          </a:p>
          <a:p>
            <a:pPr marL="896938" indent="-285750" algn="just">
              <a:lnSpc>
                <a:spcPct val="150000"/>
              </a:lnSpc>
              <a:buFont typeface="Wingdings" panose="05000000000000000000" pitchFamily="2" charset="2"/>
              <a:buChar char="ü"/>
            </a:pPr>
            <a:endParaRPr lang="es-ES" dirty="0" smtClean="0">
              <a:solidFill>
                <a:srgbClr val="000000"/>
              </a:solidFill>
              <a:ea typeface="Times New Roman" panose="02020603050405020304" pitchFamily="18" charset="0"/>
            </a:endParaRPr>
          </a:p>
        </p:txBody>
      </p:sp>
      <p:sp>
        <p:nvSpPr>
          <p:cNvPr id="3" name="Rectangle 2"/>
          <p:cNvSpPr>
            <a:spLocks noChangeArrowheads="1"/>
          </p:cNvSpPr>
          <p:nvPr/>
        </p:nvSpPr>
        <p:spPr bwMode="auto">
          <a:xfrm>
            <a:off x="1276349" y="502134"/>
            <a:ext cx="10382251" cy="759895"/>
          </a:xfrm>
          <a:prstGeom prst="rect">
            <a:avLst/>
          </a:prstGeom>
          <a:noFill/>
          <a:ln w="9525">
            <a:noFill/>
            <a:miter lim="800000"/>
            <a:headEnd/>
            <a:tailEnd/>
          </a:ln>
        </p:spPr>
        <p:txBody>
          <a:bodyPr anchor="ctr"/>
          <a:lstStyle/>
          <a:p>
            <a:pPr eaLnBrk="0" hangingPunct="0"/>
            <a:r>
              <a:rPr lang="es-ES" sz="2800" b="1" dirty="0">
                <a:solidFill>
                  <a:schemeClr val="accent1"/>
                </a:solidFill>
              </a:rPr>
              <a:t>Principales características de la campaña de vacunación G</a:t>
            </a:r>
            <a:r>
              <a:rPr lang="es-ES" sz="2800" b="1" dirty="0" smtClean="0">
                <a:solidFill>
                  <a:schemeClr val="accent1"/>
                </a:solidFill>
              </a:rPr>
              <a:t>ripe/</a:t>
            </a:r>
            <a:r>
              <a:rPr lang="es-ES" sz="2800" b="1" dirty="0" err="1" smtClean="0">
                <a:solidFill>
                  <a:schemeClr val="accent1"/>
                </a:solidFill>
              </a:rPr>
              <a:t>Covid</a:t>
            </a:r>
            <a:r>
              <a:rPr lang="es-ES" sz="2800" b="1" dirty="0" smtClean="0">
                <a:solidFill>
                  <a:schemeClr val="accent1"/>
                </a:solidFill>
              </a:rPr>
              <a:t> </a:t>
            </a:r>
            <a:r>
              <a:rPr lang="es-ES" sz="2800" b="1" dirty="0">
                <a:solidFill>
                  <a:schemeClr val="accent1"/>
                </a:solidFill>
              </a:rPr>
              <a:t>23-24  </a:t>
            </a:r>
            <a:endParaRPr lang="es-ES" sz="2800" b="1" dirty="0">
              <a:solidFill>
                <a:schemeClr val="accent3"/>
              </a:solidFill>
            </a:endParaRPr>
          </a:p>
        </p:txBody>
      </p:sp>
    </p:spTree>
    <p:extLst>
      <p:ext uri="{BB962C8B-B14F-4D97-AF65-F5344CB8AC3E}">
        <p14:creationId xmlns:p14="http://schemas.microsoft.com/office/powerpoint/2010/main" val="15960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CuadroTexto"/>
          <p:cNvSpPr txBox="1"/>
          <p:nvPr/>
        </p:nvSpPr>
        <p:spPr>
          <a:xfrm>
            <a:off x="548640" y="327581"/>
            <a:ext cx="10558050" cy="1384995"/>
          </a:xfrm>
          <a:prstGeom prst="rect">
            <a:avLst/>
          </a:prstGeom>
          <a:noFill/>
        </p:spPr>
        <p:txBody>
          <a:bodyPr wrap="square" rtlCol="0">
            <a:spAutoFit/>
          </a:bodyPr>
          <a:lstStyle/>
          <a:p>
            <a:pPr algn="ctr">
              <a:lnSpc>
                <a:spcPct val="150000"/>
              </a:lnSpc>
            </a:pPr>
            <a:r>
              <a:rPr lang="es-ES_tradnl" sz="2800" b="1" dirty="0">
                <a:solidFill>
                  <a:schemeClr val="accent1"/>
                </a:solidFill>
              </a:rPr>
              <a:t>Cronograma de la campaña de vacunación </a:t>
            </a:r>
          </a:p>
          <a:p>
            <a:pPr algn="ctr">
              <a:lnSpc>
                <a:spcPct val="150000"/>
              </a:lnSpc>
            </a:pPr>
            <a:r>
              <a:rPr lang="es-ES_tradnl" sz="2800" b="1" dirty="0" smtClean="0">
                <a:solidFill>
                  <a:schemeClr val="accent1"/>
                </a:solidFill>
              </a:rPr>
              <a:t>Gripe </a:t>
            </a:r>
            <a:r>
              <a:rPr lang="es-ES_tradnl" sz="2800" b="1" dirty="0">
                <a:solidFill>
                  <a:schemeClr val="accent1"/>
                </a:solidFill>
              </a:rPr>
              <a:t>/ </a:t>
            </a:r>
            <a:r>
              <a:rPr lang="es-ES_tradnl" sz="2800" b="1" dirty="0" err="1">
                <a:solidFill>
                  <a:schemeClr val="accent1"/>
                </a:solidFill>
              </a:rPr>
              <a:t>Covid</a:t>
            </a:r>
            <a:r>
              <a:rPr lang="es-ES_tradnl" sz="2800" b="1" dirty="0">
                <a:solidFill>
                  <a:schemeClr val="accent1"/>
                </a:solidFill>
              </a:rPr>
              <a:t> 2023-2024</a:t>
            </a:r>
          </a:p>
        </p:txBody>
      </p:sp>
      <p:graphicFrame>
        <p:nvGraphicFramePr>
          <p:cNvPr id="7" name="Tabla 6"/>
          <p:cNvGraphicFramePr>
            <a:graphicFrameLocks noGrp="1"/>
          </p:cNvGraphicFramePr>
          <p:nvPr>
            <p:extLst>
              <p:ext uri="{D42A27DB-BD31-4B8C-83A1-F6EECF244321}">
                <p14:modId xmlns:p14="http://schemas.microsoft.com/office/powerpoint/2010/main" val="3341792265"/>
              </p:ext>
            </p:extLst>
          </p:nvPr>
        </p:nvGraphicFramePr>
        <p:xfrm>
          <a:off x="1191986" y="1928172"/>
          <a:ext cx="9330223" cy="4505284"/>
        </p:xfrm>
        <a:graphic>
          <a:graphicData uri="http://schemas.openxmlformats.org/drawingml/2006/table">
            <a:tbl>
              <a:tblPr firstRow="1" bandRow="1">
                <a:tableStyleId>{5C22544A-7EE6-4342-B048-85BDC9FD1C3A}</a:tableStyleId>
              </a:tblPr>
              <a:tblGrid>
                <a:gridCol w="2896333">
                  <a:extLst>
                    <a:ext uri="{9D8B030D-6E8A-4147-A177-3AD203B41FA5}">
                      <a16:colId xmlns:a16="http://schemas.microsoft.com/office/drawing/2014/main" val="1626011900"/>
                    </a:ext>
                  </a:extLst>
                </a:gridCol>
                <a:gridCol w="6433890">
                  <a:extLst>
                    <a:ext uri="{9D8B030D-6E8A-4147-A177-3AD203B41FA5}">
                      <a16:colId xmlns:a16="http://schemas.microsoft.com/office/drawing/2014/main" val="4277808450"/>
                    </a:ext>
                  </a:extLst>
                </a:gridCol>
              </a:tblGrid>
              <a:tr h="745321">
                <a:tc>
                  <a:txBody>
                    <a:bodyPr/>
                    <a:lstStyle/>
                    <a:p>
                      <a:r>
                        <a:rPr lang="es-ES" sz="2000" dirty="0"/>
                        <a:t>FECHA PREVISTA</a:t>
                      </a:r>
                    </a:p>
                  </a:txBody>
                  <a:tcPr>
                    <a:solidFill>
                      <a:schemeClr val="tx2">
                        <a:lumMod val="60000"/>
                        <a:lumOff val="40000"/>
                      </a:schemeClr>
                    </a:solidFill>
                  </a:tcPr>
                </a:tc>
                <a:tc>
                  <a:txBody>
                    <a:bodyPr/>
                    <a:lstStyle/>
                    <a:p>
                      <a:r>
                        <a:rPr lang="es-ES" sz="2000" dirty="0"/>
                        <a:t>POBLACIÓN A VACUNAR</a:t>
                      </a:r>
                    </a:p>
                  </a:txBody>
                  <a:tcPr>
                    <a:solidFill>
                      <a:schemeClr val="tx2">
                        <a:lumMod val="60000"/>
                        <a:lumOff val="40000"/>
                      </a:schemeClr>
                    </a:solidFill>
                  </a:tcPr>
                </a:tc>
                <a:extLst>
                  <a:ext uri="{0D108BD9-81ED-4DB2-BD59-A6C34878D82A}">
                    <a16:rowId xmlns:a16="http://schemas.microsoft.com/office/drawing/2014/main" val="2284326545"/>
                  </a:ext>
                </a:extLst>
              </a:tr>
              <a:tr h="900054">
                <a:tc>
                  <a:txBody>
                    <a:bodyPr/>
                    <a:lstStyle/>
                    <a:p>
                      <a:r>
                        <a:rPr lang="es-ES_tradnl" b="1" dirty="0">
                          <a:latin typeface="Arial" panose="020B0604020202020204" pitchFamily="34" charset="0"/>
                          <a:ea typeface="Times New Roman" panose="02020603050405020304" pitchFamily="18" charset="0"/>
                        </a:rPr>
                        <a:t>Semana</a:t>
                      </a:r>
                      <a:r>
                        <a:rPr lang="es-ES_tradnl" b="1" baseline="0" dirty="0">
                          <a:latin typeface="Arial" panose="020B0604020202020204" pitchFamily="34" charset="0"/>
                          <a:ea typeface="Times New Roman" panose="02020603050405020304" pitchFamily="18" charset="0"/>
                        </a:rPr>
                        <a:t> 26 septiembre</a:t>
                      </a:r>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latin typeface="Arial" panose="020B0604020202020204" pitchFamily="34" charset="0"/>
                          <a:ea typeface="Times New Roman" panose="02020603050405020304" pitchFamily="18" charset="0"/>
                        </a:rPr>
                        <a:t>Llegada</a:t>
                      </a:r>
                      <a:r>
                        <a:rPr lang="es-ES_tradnl" baseline="0" dirty="0">
                          <a:latin typeface="Arial" panose="020B0604020202020204" pitchFamily="34" charset="0"/>
                          <a:ea typeface="Times New Roman" panose="02020603050405020304" pitchFamily="18" charset="0"/>
                        </a:rPr>
                        <a:t> de vacunas gripe y </a:t>
                      </a:r>
                      <a:r>
                        <a:rPr lang="es-ES_tradnl" baseline="0" dirty="0" err="1">
                          <a:latin typeface="Arial" panose="020B0604020202020204" pitchFamily="34" charset="0"/>
                          <a:ea typeface="Times New Roman" panose="02020603050405020304" pitchFamily="18" charset="0"/>
                        </a:rPr>
                        <a:t>covid</a:t>
                      </a:r>
                      <a:r>
                        <a:rPr lang="es-ES_tradnl" baseline="0" dirty="0">
                          <a:latin typeface="Arial" panose="020B0604020202020204" pitchFamily="34" charset="0"/>
                          <a:ea typeface="Times New Roman" panose="02020603050405020304" pitchFamily="18" charset="0"/>
                        </a:rPr>
                        <a:t> a centros de Salud y hospitalarios</a:t>
                      </a:r>
                      <a:endParaRPr lang="es-ES_tradnl" dirty="0">
                        <a:latin typeface="Arial" panose="020B0604020202020204" pitchFamily="34" charset="0"/>
                        <a:ea typeface="Times New Roman" panose="02020603050405020304" pitchFamily="18" charset="0"/>
                      </a:endParaRPr>
                    </a:p>
                  </a:txBody>
                  <a:tcPr/>
                </a:tc>
                <a:extLst>
                  <a:ext uri="{0D108BD9-81ED-4DB2-BD59-A6C34878D82A}">
                    <a16:rowId xmlns:a16="http://schemas.microsoft.com/office/drawing/2014/main" val="2641895874"/>
                  </a:ext>
                </a:extLst>
              </a:tr>
              <a:tr h="814310">
                <a:tc>
                  <a:txBody>
                    <a:bodyPr/>
                    <a:lstStyle/>
                    <a:p>
                      <a:r>
                        <a:rPr lang="es-ES" b="1" dirty="0">
                          <a:solidFill>
                            <a:srgbClr val="2A2A2A"/>
                          </a:solidFill>
                        </a:rPr>
                        <a:t>2 de octubre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latin typeface="Arial" panose="020B0604020202020204" pitchFamily="34" charset="0"/>
                          <a:ea typeface="Times New Roman" panose="02020603050405020304" pitchFamily="18" charset="0"/>
                        </a:rPr>
                        <a:t>Residencias de mayores y p</a:t>
                      </a:r>
                      <a:r>
                        <a:rPr lang="es-ES_tradnl" dirty="0"/>
                        <a:t>ersonal sanitario y </a:t>
                      </a:r>
                      <a:r>
                        <a:rPr lang="es-ES_tradnl" dirty="0" err="1"/>
                        <a:t>sociosanitario</a:t>
                      </a:r>
                      <a:r>
                        <a:rPr lang="es-ES_tradnl" dirty="0"/>
                        <a:t>. Población</a:t>
                      </a:r>
                      <a:r>
                        <a:rPr lang="es-ES_tradnl" baseline="0" dirty="0"/>
                        <a:t> infantil.</a:t>
                      </a:r>
                      <a:endParaRPr lang="es-ES" dirty="0"/>
                    </a:p>
                  </a:txBody>
                  <a:tcPr/>
                </a:tc>
                <a:extLst>
                  <a:ext uri="{0D108BD9-81ED-4DB2-BD59-A6C34878D82A}">
                    <a16:rowId xmlns:a16="http://schemas.microsoft.com/office/drawing/2014/main" val="888821934"/>
                  </a:ext>
                </a:extLst>
              </a:tr>
              <a:tr h="882299">
                <a:tc>
                  <a:txBody>
                    <a:bodyPr/>
                    <a:lstStyle/>
                    <a:p>
                      <a:r>
                        <a:rPr lang="es-ES_tradnl" b="1" dirty="0">
                          <a:latin typeface="Arial" panose="020B0604020202020204" pitchFamily="34" charset="0"/>
                          <a:ea typeface="Times New Roman" panose="02020603050405020304" pitchFamily="18" charset="0"/>
                        </a:rPr>
                        <a:t>16 de octubre</a:t>
                      </a:r>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smtClean="0">
                          <a:latin typeface="Arial" panose="020B0604020202020204" pitchFamily="34" charset="0"/>
                          <a:ea typeface="Times New Roman" panose="02020603050405020304" pitchFamily="18" charset="0"/>
                        </a:rPr>
                        <a:t>Se</a:t>
                      </a:r>
                      <a:r>
                        <a:rPr lang="es-ES_tradnl" baseline="0" dirty="0" smtClean="0">
                          <a:latin typeface="Arial" panose="020B0604020202020204" pitchFamily="34" charset="0"/>
                          <a:ea typeface="Times New Roman" panose="02020603050405020304" pitchFamily="18" charset="0"/>
                        </a:rPr>
                        <a:t> iniciará </a:t>
                      </a:r>
                      <a:r>
                        <a:rPr lang="es-ES_tradnl" baseline="0" dirty="0">
                          <a:latin typeface="Arial" panose="020B0604020202020204" pitchFamily="34" charset="0"/>
                          <a:ea typeface="Times New Roman" panose="02020603050405020304" pitchFamily="18" charset="0"/>
                        </a:rPr>
                        <a:t>vacunación población general </a:t>
                      </a:r>
                      <a:r>
                        <a:rPr lang="es-ES_tradnl" baseline="0" dirty="0" smtClean="0">
                          <a:latin typeface="Arial" panose="020B0604020202020204" pitchFamily="34" charset="0"/>
                          <a:ea typeface="Times New Roman" panose="02020603050405020304" pitchFamily="18" charset="0"/>
                        </a:rPr>
                        <a:t>pero empezando </a:t>
                      </a:r>
                      <a:r>
                        <a:rPr lang="es-ES_tradnl" baseline="0" dirty="0">
                          <a:latin typeface="Arial" panose="020B0604020202020204" pitchFamily="34" charset="0"/>
                          <a:ea typeface="Times New Roman" panose="02020603050405020304" pitchFamily="18" charset="0"/>
                        </a:rPr>
                        <a:t>por </a:t>
                      </a:r>
                      <a:r>
                        <a:rPr lang="es-ES_tradnl" baseline="0" dirty="0" smtClean="0">
                          <a:latin typeface="Arial" panose="020B0604020202020204" pitchFamily="34" charset="0"/>
                          <a:ea typeface="Times New Roman" panose="02020603050405020304" pitchFamily="18" charset="0"/>
                        </a:rPr>
                        <a:t>grupos </a:t>
                      </a:r>
                      <a:r>
                        <a:rPr lang="es-ES_tradnl" baseline="0" dirty="0">
                          <a:latin typeface="Arial" panose="020B0604020202020204" pitchFamily="34" charset="0"/>
                          <a:ea typeface="Times New Roman" panose="02020603050405020304" pitchFamily="18" charset="0"/>
                        </a:rPr>
                        <a:t>priorizados.</a:t>
                      </a:r>
                      <a:endParaRPr lang="es-ES_tradnl" dirty="0">
                        <a:latin typeface="Arial" panose="020B0604020202020204" pitchFamily="34" charset="0"/>
                        <a:ea typeface="Times New Roman" panose="02020603050405020304" pitchFamily="18" charset="0"/>
                      </a:endParaRPr>
                    </a:p>
                  </a:txBody>
                  <a:tcPr/>
                </a:tc>
                <a:extLst>
                  <a:ext uri="{0D108BD9-81ED-4DB2-BD59-A6C34878D82A}">
                    <a16:rowId xmlns:a16="http://schemas.microsoft.com/office/drawing/2014/main" val="3230753995"/>
                  </a:ext>
                </a:extLst>
              </a:tr>
              <a:tr h="1163300">
                <a:tc gridSpan="2">
                  <a:txBody>
                    <a:bodyPr/>
                    <a:lstStyle/>
                    <a:p>
                      <a:r>
                        <a:rPr lang="es-ES" b="1" dirty="0"/>
                        <a:t>Progresivamente y a partir de esta fecha se irán abriendo agendas </a:t>
                      </a:r>
                      <a:r>
                        <a:rPr lang="es-ES_tradnl" sz="1800" b="1" kern="1200" dirty="0" smtClean="0">
                          <a:solidFill>
                            <a:schemeClr val="dk1"/>
                          </a:solidFill>
                          <a:latin typeface="+mn-lt"/>
                          <a:ea typeface="+mn-ea"/>
                          <a:cs typeface="+mn-cs"/>
                        </a:rPr>
                        <a:t>en salud informa: diferentes grupos etarios dentro de los </a:t>
                      </a:r>
                      <a:r>
                        <a:rPr lang="es-ES" b="1" baseline="0" dirty="0" smtClean="0"/>
                        <a:t>mayores </a:t>
                      </a:r>
                      <a:r>
                        <a:rPr lang="es-ES" b="1" baseline="0" dirty="0"/>
                        <a:t>de 60 años y menores </a:t>
                      </a:r>
                      <a:r>
                        <a:rPr lang="es-ES_tradnl" b="1" dirty="0">
                          <a:latin typeface="Arial" panose="020B0604020202020204" pitchFamily="34" charset="0"/>
                          <a:ea typeface="Times New Roman" panose="02020603050405020304" pitchFamily="18" charset="0"/>
                        </a:rPr>
                        <a:t>de 60 años con factores de </a:t>
                      </a:r>
                      <a:r>
                        <a:rPr lang="es-ES_tradnl" b="1" dirty="0" smtClean="0">
                          <a:latin typeface="Arial" panose="020B0604020202020204" pitchFamily="34" charset="0"/>
                          <a:ea typeface="Times New Roman" panose="02020603050405020304" pitchFamily="18" charset="0"/>
                        </a:rPr>
                        <a:t>riesgo.</a:t>
                      </a:r>
                      <a:endParaRPr lang="es-ES" b="1" dirty="0"/>
                    </a:p>
                  </a:txBody>
                  <a:tcPr/>
                </a:tc>
                <a:tc hMerge="1">
                  <a:txBody>
                    <a:bodyPr/>
                    <a:lstStyle/>
                    <a:p>
                      <a:endParaRPr lang="es-ES" dirty="0"/>
                    </a:p>
                  </a:txBody>
                  <a:tcPr/>
                </a:tc>
                <a:extLst>
                  <a:ext uri="{0D108BD9-81ED-4DB2-BD59-A6C34878D82A}">
                    <a16:rowId xmlns:a16="http://schemas.microsoft.com/office/drawing/2014/main" val="3151622667"/>
                  </a:ext>
                </a:extLst>
              </a:tr>
            </a:tbl>
          </a:graphicData>
        </a:graphic>
      </p:graphicFrame>
    </p:spTree>
    <p:extLst>
      <p:ext uri="{BB962C8B-B14F-4D97-AF65-F5344CB8AC3E}">
        <p14:creationId xmlns:p14="http://schemas.microsoft.com/office/powerpoint/2010/main" val="367515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9907" y="1529383"/>
            <a:ext cx="10471639" cy="5170646"/>
          </a:xfrm>
          <a:prstGeom prst="rect">
            <a:avLst/>
          </a:prstGeom>
        </p:spPr>
        <p:txBody>
          <a:bodyPr wrap="square">
            <a:spAutoFit/>
          </a:bodyPr>
          <a:lstStyle/>
          <a:p>
            <a:pPr algn="just">
              <a:lnSpc>
                <a:spcPct val="150000"/>
              </a:lnSpc>
              <a:spcAft>
                <a:spcPts val="0"/>
              </a:spcAft>
            </a:pPr>
            <a:endParaRPr lang="es-ES" sz="2000" dirty="0">
              <a:solidFill>
                <a:srgbClr val="000000"/>
              </a:solidFill>
              <a:latin typeface="+mj-lt"/>
              <a:ea typeface="Times New Roman" panose="02020603050405020304" pitchFamily="18" charset="0"/>
            </a:endParaRPr>
          </a:p>
          <a:p>
            <a:pPr marL="285750" indent="-285750" algn="just">
              <a:lnSpc>
                <a:spcPct val="150000"/>
              </a:lnSpc>
              <a:spcAft>
                <a:spcPts val="0"/>
              </a:spcAft>
              <a:buFont typeface="Wingdings" panose="05000000000000000000" pitchFamily="2" charset="2"/>
              <a:buChar char="§"/>
            </a:pPr>
            <a:r>
              <a:rPr lang="es-ES" sz="2000" dirty="0">
                <a:solidFill>
                  <a:srgbClr val="000000"/>
                </a:solidFill>
                <a:latin typeface="+mj-lt"/>
                <a:ea typeface="Times New Roman" panose="02020603050405020304" pitchFamily="18" charset="0"/>
              </a:rPr>
              <a:t>Se utilizará la </a:t>
            </a:r>
            <a:r>
              <a:rPr lang="es-ES" sz="2000" b="1" dirty="0" err="1">
                <a:solidFill>
                  <a:srgbClr val="000000"/>
                </a:solidFill>
                <a:latin typeface="+mj-lt"/>
                <a:ea typeface="Times New Roman" panose="02020603050405020304" pitchFamily="18" charset="0"/>
              </a:rPr>
              <a:t>autocita</a:t>
            </a:r>
            <a:r>
              <a:rPr lang="es-ES" sz="2000" b="1" dirty="0">
                <a:solidFill>
                  <a:srgbClr val="000000"/>
                </a:solidFill>
                <a:latin typeface="+mj-lt"/>
                <a:ea typeface="Times New Roman" panose="02020603050405020304" pitchFamily="18" charset="0"/>
              </a:rPr>
              <a:t> </a:t>
            </a:r>
            <a:r>
              <a:rPr lang="es-ES" sz="2000" dirty="0">
                <a:solidFill>
                  <a:srgbClr val="000000"/>
                </a:solidFill>
                <a:latin typeface="+mj-lt"/>
                <a:ea typeface="Times New Roman" panose="02020603050405020304" pitchFamily="18" charset="0"/>
              </a:rPr>
              <a:t>como procedimiento principal de citación, a través de la aplicación de </a:t>
            </a:r>
            <a:r>
              <a:rPr lang="es-ES" sz="2000" dirty="0" err="1">
                <a:solidFill>
                  <a:srgbClr val="000000"/>
                </a:solidFill>
                <a:latin typeface="+mj-lt"/>
                <a:ea typeface="Times New Roman" panose="02020603050405020304" pitchFamily="18" charset="0"/>
              </a:rPr>
              <a:t>Saludinforma</a:t>
            </a:r>
            <a:endParaRPr lang="es-ES" sz="2000" dirty="0">
              <a:solidFill>
                <a:srgbClr val="000000"/>
              </a:solidFill>
              <a:latin typeface="+mj-lt"/>
              <a:ea typeface="Times New Roman" panose="02020603050405020304" pitchFamily="18" charset="0"/>
            </a:endParaRPr>
          </a:p>
          <a:p>
            <a:pPr marL="285750" indent="-285750" algn="just">
              <a:lnSpc>
                <a:spcPct val="150000"/>
              </a:lnSpc>
              <a:spcAft>
                <a:spcPts val="0"/>
              </a:spcAft>
              <a:buFont typeface="Wingdings" panose="05000000000000000000" pitchFamily="2" charset="2"/>
              <a:buChar char="§"/>
            </a:pPr>
            <a:endParaRPr lang="es-ES" sz="2000" dirty="0">
              <a:solidFill>
                <a:srgbClr val="000000"/>
              </a:solidFill>
              <a:latin typeface="+mj-lt"/>
              <a:ea typeface="Times New Roman" panose="02020603050405020304" pitchFamily="18" charset="0"/>
            </a:endParaRPr>
          </a:p>
          <a:p>
            <a:pPr marL="285750" indent="-285750" algn="just">
              <a:lnSpc>
                <a:spcPct val="150000"/>
              </a:lnSpc>
              <a:spcAft>
                <a:spcPts val="0"/>
              </a:spcAft>
              <a:buFont typeface="Wingdings" panose="05000000000000000000" pitchFamily="2" charset="2"/>
              <a:buChar char="§"/>
            </a:pPr>
            <a:r>
              <a:rPr lang="es-ES" sz="2000" dirty="0">
                <a:solidFill>
                  <a:srgbClr val="2A2A2A"/>
                </a:solidFill>
                <a:latin typeface="+mj-lt"/>
                <a:ea typeface="Times New Roman" panose="02020603050405020304" pitchFamily="18" charset="0"/>
              </a:rPr>
              <a:t>Existen dosis de vacuna antigripal en el canal privado, por lo que las vacunas adquiridas por el Departamento de Sanidad se aplicarán en el Servicio Aragonés de Salud y, en general, se aplicarán a los usuarios del sistema público de </a:t>
            </a:r>
            <a:r>
              <a:rPr lang="es-ES" sz="2000" dirty="0" smtClean="0">
                <a:solidFill>
                  <a:srgbClr val="2A2A2A"/>
                </a:solidFill>
                <a:latin typeface="+mj-lt"/>
                <a:ea typeface="Times New Roman" panose="02020603050405020304" pitchFamily="18" charset="0"/>
              </a:rPr>
              <a:t>salud. </a:t>
            </a:r>
          </a:p>
          <a:p>
            <a:pPr marL="285750" indent="-285750" algn="just">
              <a:lnSpc>
                <a:spcPct val="150000"/>
              </a:lnSpc>
              <a:spcAft>
                <a:spcPts val="0"/>
              </a:spcAft>
              <a:buFont typeface="Wingdings" panose="05000000000000000000" pitchFamily="2" charset="2"/>
              <a:buChar char="§"/>
            </a:pPr>
            <a:endParaRPr lang="es-ES" sz="2000" dirty="0">
              <a:solidFill>
                <a:srgbClr val="2A2A2A"/>
              </a:solidFill>
              <a:latin typeface="+mj-lt"/>
              <a:ea typeface="Times New Roman" panose="02020603050405020304" pitchFamily="18" charset="0"/>
            </a:endParaRPr>
          </a:p>
          <a:p>
            <a:pPr marL="285750" indent="-285750" algn="just">
              <a:lnSpc>
                <a:spcPct val="150000"/>
              </a:lnSpc>
              <a:spcAft>
                <a:spcPts val="0"/>
              </a:spcAft>
              <a:buFont typeface="Wingdings" panose="05000000000000000000" pitchFamily="2" charset="2"/>
              <a:buChar char="§"/>
            </a:pPr>
            <a:r>
              <a:rPr lang="es-ES" sz="2000" dirty="0" smtClean="0">
                <a:solidFill>
                  <a:srgbClr val="2A2A2A"/>
                </a:solidFill>
                <a:latin typeface="+mj-lt"/>
                <a:ea typeface="Times New Roman" panose="02020603050405020304" pitchFamily="18" charset="0"/>
              </a:rPr>
              <a:t>Las vacunas frente a </a:t>
            </a:r>
            <a:r>
              <a:rPr lang="es-ES" sz="2000" dirty="0" err="1" smtClean="0">
                <a:solidFill>
                  <a:srgbClr val="2A2A2A"/>
                </a:solidFill>
                <a:latin typeface="+mj-lt"/>
                <a:ea typeface="Times New Roman" panose="02020603050405020304" pitchFamily="18" charset="0"/>
              </a:rPr>
              <a:t>Covid</a:t>
            </a:r>
            <a:r>
              <a:rPr lang="es-ES" sz="2000" dirty="0" smtClean="0">
                <a:solidFill>
                  <a:srgbClr val="2A2A2A"/>
                </a:solidFill>
                <a:latin typeface="+mj-lt"/>
                <a:ea typeface="Times New Roman" panose="02020603050405020304" pitchFamily="18" charset="0"/>
              </a:rPr>
              <a:t> son proporcionadas por el Departamento a todos los centros públicos y privados.</a:t>
            </a:r>
          </a:p>
          <a:p>
            <a:pPr algn="just">
              <a:lnSpc>
                <a:spcPct val="150000"/>
              </a:lnSpc>
              <a:spcAft>
                <a:spcPts val="0"/>
              </a:spcAft>
            </a:pPr>
            <a:endParaRPr lang="es-ES" sz="2000" dirty="0" smtClean="0">
              <a:solidFill>
                <a:srgbClr val="2A2A2A"/>
              </a:solidFill>
              <a:latin typeface="+mj-lt"/>
              <a:ea typeface="Times New Roman" panose="02020603050405020304" pitchFamily="18" charset="0"/>
            </a:endParaRPr>
          </a:p>
        </p:txBody>
      </p:sp>
      <p:sp>
        <p:nvSpPr>
          <p:cNvPr id="3" name="Rectangle 2"/>
          <p:cNvSpPr>
            <a:spLocks noChangeArrowheads="1"/>
          </p:cNvSpPr>
          <p:nvPr/>
        </p:nvSpPr>
        <p:spPr bwMode="auto">
          <a:xfrm>
            <a:off x="1276349" y="502134"/>
            <a:ext cx="10382251" cy="759895"/>
          </a:xfrm>
          <a:prstGeom prst="rect">
            <a:avLst/>
          </a:prstGeom>
          <a:noFill/>
          <a:ln w="9525">
            <a:noFill/>
            <a:miter lim="800000"/>
            <a:headEnd/>
            <a:tailEnd/>
          </a:ln>
        </p:spPr>
        <p:txBody>
          <a:bodyPr anchor="ctr"/>
          <a:lstStyle/>
          <a:p>
            <a:pPr eaLnBrk="0" hangingPunct="0"/>
            <a:r>
              <a:rPr lang="es-ES" sz="2800" b="1" dirty="0">
                <a:solidFill>
                  <a:schemeClr val="accent1"/>
                </a:solidFill>
              </a:rPr>
              <a:t>Principales características de la campaña de vacunación gripe/</a:t>
            </a:r>
            <a:r>
              <a:rPr lang="es-ES" sz="2800" b="1" dirty="0" err="1">
                <a:solidFill>
                  <a:schemeClr val="accent1"/>
                </a:solidFill>
              </a:rPr>
              <a:t>covid</a:t>
            </a:r>
            <a:r>
              <a:rPr lang="es-ES" sz="2800" b="1" dirty="0">
                <a:solidFill>
                  <a:schemeClr val="accent1"/>
                </a:solidFill>
              </a:rPr>
              <a:t> 23-24  </a:t>
            </a:r>
            <a:endParaRPr lang="es-ES" sz="2800" b="1" dirty="0">
              <a:solidFill>
                <a:schemeClr val="accent3"/>
              </a:solidFill>
            </a:endParaRPr>
          </a:p>
        </p:txBody>
      </p:sp>
    </p:spTree>
    <p:extLst>
      <p:ext uri="{BB962C8B-B14F-4D97-AF65-F5344CB8AC3E}">
        <p14:creationId xmlns:p14="http://schemas.microsoft.com/office/powerpoint/2010/main" val="363428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bwMode="auto">
          <a:xfrm>
            <a:off x="1350439" y="576478"/>
            <a:ext cx="9049793" cy="6566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34290" numCol="1" rtlCol="0" anchor="t" anchorCtr="0" compatLnSpc="1">
            <a:prstTxWarp prst="textNoShape">
              <a:avLst/>
            </a:prstTxWarp>
            <a:noAutofit/>
          </a:bodyPr>
          <a:lstStyle>
            <a:lvl1pPr algn="l" defTabSz="914400" rtl="0" eaLnBrk="1" latinLnBrk="0" hangingPunct="1">
              <a:lnSpc>
                <a:spcPct val="90000"/>
              </a:lnSpc>
              <a:spcBef>
                <a:spcPct val="0"/>
              </a:spcBef>
              <a:buNone/>
              <a:defRPr sz="4000" b="1" i="0" kern="1200" baseline="0">
                <a:solidFill>
                  <a:schemeClr val="accent1"/>
                </a:solidFill>
                <a:latin typeface="+mj-lt"/>
                <a:ea typeface="+mj-ea"/>
                <a:cs typeface="+mj-cs"/>
              </a:defRPr>
            </a:lvl1pPr>
          </a:lstStyle>
          <a:p>
            <a:pPr algn="ctr"/>
            <a:r>
              <a:rPr lang="es-ES_tradnl" altLang="es-ES" sz="2800" dirty="0">
                <a:latin typeface="Arial" panose="020B0604020202020204" pitchFamily="34" charset="0"/>
                <a:cs typeface="Arial" panose="020B0604020202020204" pitchFamily="34" charset="0"/>
              </a:rPr>
              <a:t>Tipos de vacuna </a:t>
            </a:r>
            <a:r>
              <a:rPr lang="es-ES_tradnl" altLang="es-ES" sz="2800" dirty="0" smtClean="0">
                <a:latin typeface="Arial" panose="020B0604020202020204" pitchFamily="34" charset="0"/>
                <a:cs typeface="Arial" panose="020B0604020202020204" pitchFamily="34" charset="0"/>
              </a:rPr>
              <a:t>temporada </a:t>
            </a:r>
            <a:r>
              <a:rPr lang="es-ES_tradnl" altLang="es-ES" sz="2800" dirty="0">
                <a:latin typeface="Arial" panose="020B0604020202020204" pitchFamily="34" charset="0"/>
                <a:cs typeface="Arial" panose="020B0604020202020204" pitchFamily="34" charset="0"/>
              </a:rPr>
              <a:t>2023-2024</a:t>
            </a:r>
          </a:p>
        </p:txBody>
      </p:sp>
      <p:sp>
        <p:nvSpPr>
          <p:cNvPr id="3" name="Rectángulo 2"/>
          <p:cNvSpPr/>
          <p:nvPr/>
        </p:nvSpPr>
        <p:spPr>
          <a:xfrm>
            <a:off x="688730" y="794843"/>
            <a:ext cx="10814539" cy="1938992"/>
          </a:xfrm>
          <a:prstGeom prst="rect">
            <a:avLst/>
          </a:prstGeom>
        </p:spPr>
        <p:txBody>
          <a:bodyPr wrap="square">
            <a:spAutoFit/>
          </a:bodyPr>
          <a:lstStyle/>
          <a:p>
            <a:pPr algn="just">
              <a:lnSpc>
                <a:spcPct val="150000"/>
              </a:lnSpc>
              <a:spcAft>
                <a:spcPts val="0"/>
              </a:spcAft>
            </a:pPr>
            <a:endParaRPr lang="es-ES_tradnl" sz="2000" b="1" dirty="0">
              <a:latin typeface="+mj-lt"/>
              <a:ea typeface="Times New Roman" panose="02020603050405020304" pitchFamily="18" charset="0"/>
            </a:endParaRPr>
          </a:p>
          <a:p>
            <a:pPr algn="just">
              <a:lnSpc>
                <a:spcPct val="150000"/>
              </a:lnSpc>
              <a:spcAft>
                <a:spcPts val="0"/>
              </a:spcAft>
            </a:pPr>
            <a:r>
              <a:rPr lang="es-ES_tradnl" sz="2000" b="1" dirty="0">
                <a:latin typeface="+mj-lt"/>
                <a:ea typeface="Times New Roman" panose="02020603050405020304" pitchFamily="18" charset="0"/>
              </a:rPr>
              <a:t>La composición de la vacuna antigripal</a:t>
            </a:r>
            <a:r>
              <a:rPr lang="es-ES_tradnl" sz="2000" dirty="0">
                <a:latin typeface="+mj-lt"/>
                <a:ea typeface="Times New Roman" panose="02020603050405020304" pitchFamily="18" charset="0"/>
              </a:rPr>
              <a:t> para la temporada 2023/2024 está establecida por la Organización Mundial de la Salud.</a:t>
            </a:r>
          </a:p>
          <a:p>
            <a:pPr algn="just">
              <a:lnSpc>
                <a:spcPct val="150000"/>
              </a:lnSpc>
              <a:spcAft>
                <a:spcPts val="0"/>
              </a:spcAft>
            </a:pPr>
            <a:r>
              <a:rPr lang="es-ES_tradnl" sz="2000" b="1" dirty="0">
                <a:latin typeface="+mj-lt"/>
                <a:ea typeface="Times New Roman" panose="02020603050405020304" pitchFamily="18" charset="0"/>
              </a:rPr>
              <a:t>La composición de la vacuna </a:t>
            </a:r>
            <a:r>
              <a:rPr lang="es-ES_tradnl" sz="2000" b="1" dirty="0" err="1">
                <a:latin typeface="+mj-lt"/>
                <a:ea typeface="Times New Roman" panose="02020603050405020304" pitchFamily="18" charset="0"/>
              </a:rPr>
              <a:t>Covid</a:t>
            </a:r>
            <a:r>
              <a:rPr lang="es-ES_tradnl" sz="2000" b="1" dirty="0">
                <a:latin typeface="+mj-lt"/>
                <a:ea typeface="Times New Roman" panose="02020603050405020304" pitchFamily="18" charset="0"/>
              </a:rPr>
              <a:t> </a:t>
            </a:r>
            <a:r>
              <a:rPr lang="es-ES_tradnl" sz="2000" dirty="0">
                <a:latin typeface="+mj-lt"/>
                <a:ea typeface="Times New Roman" panose="02020603050405020304" pitchFamily="18" charset="0"/>
              </a:rPr>
              <a:t>es la recomendada por la </a:t>
            </a:r>
            <a:r>
              <a:rPr lang="es-ES_tradnl" sz="2000" dirty="0" smtClean="0">
                <a:latin typeface="+mj-lt"/>
                <a:ea typeface="Times New Roman" panose="02020603050405020304" pitchFamily="18" charset="0"/>
              </a:rPr>
              <a:t>EMA.</a:t>
            </a:r>
            <a:endParaRPr lang="es-ES" sz="20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9644E9BA-50BA-3A58-0D49-AADF04688137}"/>
              </a:ext>
            </a:extLst>
          </p:cNvPr>
          <p:cNvSpPr txBox="1">
            <a:spLocks/>
          </p:cNvSpPr>
          <p:nvPr/>
        </p:nvSpPr>
        <p:spPr>
          <a:xfrm>
            <a:off x="1211608" y="4441528"/>
            <a:ext cx="4663727" cy="3420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b">
              <a:lnSpc>
                <a:spcPct val="150000"/>
              </a:lnSpc>
              <a:spcBef>
                <a:spcPts val="600"/>
              </a:spcBef>
              <a:spcAft>
                <a:spcPts val="600"/>
              </a:spcAft>
              <a:buNone/>
            </a:pPr>
            <a:r>
              <a:rPr lang="es-ES_tradnl" sz="1400" dirty="0" smtClean="0">
                <a:latin typeface="Arial" charset="0"/>
                <a:cs typeface="Arial" charset="0"/>
              </a:rPr>
              <a:t>Adquisición </a:t>
            </a:r>
            <a:r>
              <a:rPr lang="es-ES_tradnl" sz="1400" dirty="0">
                <a:latin typeface="Arial" charset="0"/>
                <a:cs typeface="Arial" charset="0"/>
              </a:rPr>
              <a:t>mediante compra centralizada del Ministerio de Sanidad junto </a:t>
            </a:r>
            <a:r>
              <a:rPr lang="es-ES_tradnl" sz="1400" dirty="0" smtClean="0">
                <a:latin typeface="Arial" charset="0"/>
                <a:cs typeface="Arial" charset="0"/>
              </a:rPr>
              <a:t>con CC.AA</a:t>
            </a:r>
            <a:r>
              <a:rPr lang="es-ES_tradnl" sz="1400" dirty="0">
                <a:latin typeface="Arial" charset="0"/>
                <a:cs typeface="Arial" charset="0"/>
              </a:rPr>
              <a:t>.: </a:t>
            </a:r>
            <a:r>
              <a:rPr lang="es-ES_tradnl" sz="1400" dirty="0" smtClean="0">
                <a:latin typeface="Arial" charset="0"/>
                <a:cs typeface="Arial" charset="0"/>
              </a:rPr>
              <a:t>Aragón, Baleares</a:t>
            </a:r>
            <a:r>
              <a:rPr lang="es-ES_tradnl" sz="1400" dirty="0">
                <a:latin typeface="Arial" charset="0"/>
                <a:cs typeface="Arial" charset="0"/>
              </a:rPr>
              <a:t>, Cantabria, Castilla y León, Extremadura, </a:t>
            </a:r>
            <a:r>
              <a:rPr lang="es-ES_tradnl" sz="1400" dirty="0" smtClean="0">
                <a:latin typeface="Arial" charset="0"/>
                <a:cs typeface="Arial" charset="0"/>
              </a:rPr>
              <a:t>Madrid</a:t>
            </a:r>
            <a:r>
              <a:rPr lang="es-ES_tradnl" sz="1400" dirty="0">
                <a:latin typeface="Arial" charset="0"/>
                <a:cs typeface="Arial" charset="0"/>
              </a:rPr>
              <a:t>, Murcia, Navarra, La Rioja, Ceuta y </a:t>
            </a:r>
            <a:r>
              <a:rPr lang="es-ES_tradnl" sz="1400" dirty="0" smtClean="0">
                <a:latin typeface="Arial" charset="0"/>
                <a:cs typeface="Arial" charset="0"/>
              </a:rPr>
              <a:t>Melilla</a:t>
            </a:r>
            <a:r>
              <a:rPr lang="es-ES_tradnl" sz="1400" dirty="0">
                <a:latin typeface="Arial" charset="0"/>
                <a:cs typeface="Arial" charset="0"/>
              </a:rPr>
              <a:t>.</a:t>
            </a:r>
          </a:p>
        </p:txBody>
      </p:sp>
      <p:sp>
        <p:nvSpPr>
          <p:cNvPr id="5" name="CuadroTexto 4">
            <a:extLst>
              <a:ext uri="{FF2B5EF4-FFF2-40B4-BE49-F238E27FC236}">
                <a16:creationId xmlns:a16="http://schemas.microsoft.com/office/drawing/2014/main" id="{AAB9C983-9E35-2859-2D6E-BE4BC8613FCD}"/>
              </a:ext>
            </a:extLst>
          </p:cNvPr>
          <p:cNvSpPr txBox="1"/>
          <p:nvPr/>
        </p:nvSpPr>
        <p:spPr>
          <a:xfrm>
            <a:off x="6540689" y="6281522"/>
            <a:ext cx="6093724" cy="276999"/>
          </a:xfrm>
          <a:prstGeom prst="rect">
            <a:avLst/>
          </a:prstGeom>
          <a:noFill/>
        </p:spPr>
        <p:txBody>
          <a:bodyPr wrap="square">
            <a:spAutoFit/>
          </a:bodyPr>
          <a:lstStyle/>
          <a:p>
            <a:r>
              <a:rPr lang="es-ES" sz="1200" dirty="0"/>
              <a:t>Fuente: Servicio Aragonés de Salud, D.G. de Salud Pública</a:t>
            </a:r>
          </a:p>
        </p:txBody>
      </p:sp>
      <p:sp>
        <p:nvSpPr>
          <p:cNvPr id="6" name="CuadroTexto 5"/>
          <p:cNvSpPr txBox="1"/>
          <p:nvPr/>
        </p:nvSpPr>
        <p:spPr>
          <a:xfrm>
            <a:off x="1350439" y="2832652"/>
            <a:ext cx="9841021" cy="984885"/>
          </a:xfrm>
          <a:prstGeom prst="rect">
            <a:avLst/>
          </a:prstGeom>
          <a:noFill/>
        </p:spPr>
        <p:txBody>
          <a:bodyPr wrap="square" lIns="0" tIns="0" rIns="0" bIns="0" rtlCol="0">
            <a:spAutoFit/>
          </a:bodyPr>
          <a:lstStyle/>
          <a:p>
            <a:pPr algn="ctr">
              <a:lnSpc>
                <a:spcPct val="150000"/>
              </a:lnSpc>
              <a:spcBef>
                <a:spcPts val="600"/>
              </a:spcBef>
              <a:spcAft>
                <a:spcPts val="600"/>
              </a:spcAft>
            </a:pPr>
            <a:r>
              <a:rPr lang="es-ES_tradnl" dirty="0">
                <a:latin typeface="Arial" charset="0"/>
                <a:cs typeface="Arial" charset="0"/>
              </a:rPr>
              <a:t>Número de dosis de vacuna de gripe adquiridas por el Departamento de Sanidad: </a:t>
            </a:r>
            <a:r>
              <a:rPr lang="es-ES_tradnl" b="1" dirty="0">
                <a:latin typeface="Arial" charset="0"/>
                <a:cs typeface="Arial" charset="0"/>
              </a:rPr>
              <a:t> </a:t>
            </a:r>
            <a:endParaRPr lang="es-ES_tradnl" b="1" dirty="0" smtClean="0">
              <a:latin typeface="Arial" charset="0"/>
              <a:cs typeface="Arial" charset="0"/>
            </a:endParaRPr>
          </a:p>
          <a:p>
            <a:pPr>
              <a:lnSpc>
                <a:spcPct val="150000"/>
              </a:lnSpc>
              <a:spcBef>
                <a:spcPts val="600"/>
              </a:spcBef>
              <a:spcAft>
                <a:spcPts val="600"/>
              </a:spcAft>
            </a:pPr>
            <a:r>
              <a:rPr lang="es-ES_tradnl" b="1" dirty="0" smtClean="0">
                <a:solidFill>
                  <a:schemeClr val="accent1">
                    <a:lumMod val="75000"/>
                    <a:lumOff val="25000"/>
                  </a:schemeClr>
                </a:solidFill>
                <a:latin typeface="Arial" charset="0"/>
                <a:cs typeface="Arial" charset="0"/>
              </a:rPr>
              <a:t>                                         380.000 dosis        +        14.000 dosis de vacuna inhalada</a:t>
            </a:r>
            <a:endParaRPr lang="es-ES_tradnl" b="1" dirty="0">
              <a:solidFill>
                <a:schemeClr val="accent1">
                  <a:lumMod val="75000"/>
                  <a:lumOff val="25000"/>
                </a:schemeClr>
              </a:solidFill>
              <a:latin typeface="Arial" charset="0"/>
              <a:cs typeface="Arial" charset="0"/>
            </a:endParaRPr>
          </a:p>
        </p:txBody>
      </p:sp>
      <p:sp>
        <p:nvSpPr>
          <p:cNvPr id="7" name="Flecha derecha 6"/>
          <p:cNvSpPr/>
          <p:nvPr/>
        </p:nvSpPr>
        <p:spPr>
          <a:xfrm rot="5400000">
            <a:off x="4296905" y="3921898"/>
            <a:ext cx="526774" cy="31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248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bwMode="auto">
          <a:xfrm>
            <a:off x="1350439" y="576478"/>
            <a:ext cx="9536903" cy="6953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34290" numCol="1" rtlCol="0" anchor="t" anchorCtr="0" compatLnSpc="1">
            <a:prstTxWarp prst="textNoShape">
              <a:avLst/>
            </a:prstTxWarp>
            <a:noAutofit/>
          </a:bodyPr>
          <a:lstStyle>
            <a:lvl1pPr algn="l" defTabSz="914400" rtl="0" eaLnBrk="1" latinLnBrk="0" hangingPunct="1">
              <a:lnSpc>
                <a:spcPct val="90000"/>
              </a:lnSpc>
              <a:spcBef>
                <a:spcPct val="0"/>
              </a:spcBef>
              <a:buNone/>
              <a:defRPr sz="4000" b="1" i="0" kern="1200" baseline="0">
                <a:solidFill>
                  <a:schemeClr val="accent1"/>
                </a:solidFill>
                <a:latin typeface="+mj-lt"/>
                <a:ea typeface="+mj-ea"/>
                <a:cs typeface="+mj-cs"/>
              </a:defRPr>
            </a:lvl1pPr>
          </a:lstStyle>
          <a:p>
            <a:pPr algn="ctr"/>
            <a:r>
              <a:rPr lang="es-ES_tradnl" altLang="es-ES" sz="2800" dirty="0">
                <a:latin typeface="Arial" panose="020B0604020202020204" pitchFamily="34" charset="0"/>
                <a:cs typeface="Arial" panose="020B0604020202020204" pitchFamily="34" charset="0"/>
              </a:rPr>
              <a:t>Tipos de vacuna de gripe/</a:t>
            </a:r>
            <a:r>
              <a:rPr lang="es-ES_tradnl" altLang="es-ES" sz="2800" dirty="0" err="1">
                <a:latin typeface="Arial" panose="020B0604020202020204" pitchFamily="34" charset="0"/>
                <a:cs typeface="Arial" panose="020B0604020202020204" pitchFamily="34" charset="0"/>
              </a:rPr>
              <a:t>Covid</a:t>
            </a:r>
            <a:r>
              <a:rPr lang="es-ES_tradnl" altLang="es-ES" sz="2800" dirty="0">
                <a:latin typeface="Arial" panose="020B0604020202020204" pitchFamily="34" charset="0"/>
                <a:cs typeface="Arial" panose="020B0604020202020204" pitchFamily="34" charset="0"/>
              </a:rPr>
              <a:t> temporada 2023-2024</a:t>
            </a:r>
          </a:p>
        </p:txBody>
      </p:sp>
      <p:sp>
        <p:nvSpPr>
          <p:cNvPr id="3" name="Rectángulo 2"/>
          <p:cNvSpPr/>
          <p:nvPr/>
        </p:nvSpPr>
        <p:spPr>
          <a:xfrm>
            <a:off x="548655" y="1434224"/>
            <a:ext cx="10814539" cy="5278368"/>
          </a:xfrm>
          <a:prstGeom prst="rect">
            <a:avLst/>
          </a:prstGeom>
        </p:spPr>
        <p:txBody>
          <a:bodyPr wrap="square">
            <a:spAutoFit/>
          </a:bodyPr>
          <a:lstStyle/>
          <a:p>
            <a:pPr marL="342900" lvl="0" indent="-342900" algn="just">
              <a:lnSpc>
                <a:spcPct val="150000"/>
              </a:lnSpc>
              <a:spcBef>
                <a:spcPts val="600"/>
              </a:spcBef>
              <a:spcAft>
                <a:spcPts val="600"/>
              </a:spcAft>
              <a:buFont typeface="Arial" panose="020B0604020202020204" pitchFamily="34" charset="0"/>
              <a:buChar char="•"/>
              <a:tabLst>
                <a:tab pos="270510" algn="l"/>
              </a:tabLst>
            </a:pPr>
            <a:r>
              <a:rPr lang="es-ES" sz="2000" b="1" dirty="0">
                <a:latin typeface="+mj-lt"/>
                <a:ea typeface="Times New Roman" panose="02020603050405020304" pitchFamily="18" charset="0"/>
              </a:rPr>
              <a:t>Vacuna </a:t>
            </a:r>
            <a:r>
              <a:rPr lang="es-ES" sz="2000" b="1" dirty="0" err="1">
                <a:latin typeface="+mj-lt"/>
                <a:ea typeface="Times New Roman" panose="02020603050405020304" pitchFamily="18" charset="0"/>
              </a:rPr>
              <a:t>Fluenz</a:t>
            </a:r>
            <a:r>
              <a:rPr lang="es-ES" sz="2000" b="1" dirty="0">
                <a:latin typeface="+mj-lt"/>
                <a:ea typeface="Times New Roman" panose="02020603050405020304" pitchFamily="18" charset="0"/>
              </a:rPr>
              <a:t> Tetra </a:t>
            </a:r>
            <a:r>
              <a:rPr lang="es-ES" sz="2000" dirty="0">
                <a:latin typeface="+mj-lt"/>
                <a:ea typeface="Times New Roman" panose="02020603050405020304" pitchFamily="18" charset="0"/>
              </a:rPr>
              <a:t>(suspensión para pulverización nasal) de </a:t>
            </a:r>
            <a:r>
              <a:rPr lang="es-ES" sz="2000" dirty="0" err="1">
                <a:latin typeface="+mj-lt"/>
                <a:ea typeface="Times New Roman" panose="02020603050405020304" pitchFamily="18" charset="0"/>
              </a:rPr>
              <a:t>AstraZeneca</a:t>
            </a:r>
            <a:r>
              <a:rPr lang="es-ES" sz="2000" dirty="0">
                <a:latin typeface="+mj-lt"/>
                <a:ea typeface="Times New Roman" panose="02020603050405020304" pitchFamily="18" charset="0"/>
              </a:rPr>
              <a:t> (viva atenuada): para población de 24-59 meses. 14.000 dosis.</a:t>
            </a:r>
          </a:p>
          <a:p>
            <a:pPr marL="342900" lvl="0" indent="-342900" algn="just">
              <a:lnSpc>
                <a:spcPct val="150000"/>
              </a:lnSpc>
              <a:spcBef>
                <a:spcPts val="600"/>
              </a:spcBef>
              <a:spcAft>
                <a:spcPts val="600"/>
              </a:spcAft>
              <a:buFont typeface="Arial" panose="020B0604020202020204" pitchFamily="34" charset="0"/>
              <a:buChar char="•"/>
              <a:tabLst>
                <a:tab pos="270510" algn="l"/>
              </a:tabLst>
            </a:pPr>
            <a:r>
              <a:rPr lang="es-ES" sz="2000" b="1" dirty="0">
                <a:latin typeface="+mj-lt"/>
                <a:ea typeface="Times New Roman" panose="02020603050405020304" pitchFamily="18" charset="0"/>
              </a:rPr>
              <a:t>Vacuna </a:t>
            </a:r>
            <a:r>
              <a:rPr lang="es-ES" sz="2000" b="1" dirty="0" err="1">
                <a:latin typeface="+mj-lt"/>
                <a:ea typeface="Times New Roman" panose="02020603050405020304" pitchFamily="18" charset="0"/>
              </a:rPr>
              <a:t>Influvac</a:t>
            </a:r>
            <a:r>
              <a:rPr lang="es-ES" sz="2000" b="1" dirty="0">
                <a:latin typeface="+mj-lt"/>
                <a:ea typeface="Times New Roman" panose="02020603050405020304" pitchFamily="18" charset="0"/>
              </a:rPr>
              <a:t> Tetra </a:t>
            </a:r>
            <a:r>
              <a:rPr lang="es-ES" sz="2000" dirty="0">
                <a:latin typeface="+mj-lt"/>
                <a:ea typeface="Times New Roman" panose="02020603050405020304" pitchFamily="18" charset="0"/>
              </a:rPr>
              <a:t>de </a:t>
            </a:r>
            <a:r>
              <a:rPr lang="es-ES" sz="2000" dirty="0" err="1">
                <a:latin typeface="+mj-lt"/>
                <a:ea typeface="Times New Roman" panose="02020603050405020304" pitchFamily="18" charset="0"/>
              </a:rPr>
              <a:t>Viatris</a:t>
            </a:r>
            <a:r>
              <a:rPr lang="es-ES" sz="2000" dirty="0">
                <a:latin typeface="+mj-lt"/>
                <a:ea typeface="Times New Roman" panose="02020603050405020304" pitchFamily="18" charset="0"/>
              </a:rPr>
              <a:t> (de cultivo de huevo): para población menor de 65 años. 135.000 dosis.</a:t>
            </a:r>
          </a:p>
          <a:p>
            <a:pPr marL="342900" lvl="0" indent="-342900" algn="just">
              <a:lnSpc>
                <a:spcPct val="150000"/>
              </a:lnSpc>
              <a:spcBef>
                <a:spcPts val="600"/>
              </a:spcBef>
              <a:spcAft>
                <a:spcPts val="600"/>
              </a:spcAft>
              <a:buFont typeface="Arial" panose="020B0604020202020204" pitchFamily="34" charset="0"/>
              <a:buChar char="•"/>
              <a:tabLst>
                <a:tab pos="270510" algn="l"/>
              </a:tabLst>
            </a:pPr>
            <a:r>
              <a:rPr lang="es-ES" sz="2000" b="1" dirty="0">
                <a:latin typeface="+mj-lt"/>
                <a:ea typeface="Times New Roman" panose="02020603050405020304" pitchFamily="18" charset="0"/>
              </a:rPr>
              <a:t>Vacuna </a:t>
            </a:r>
            <a:r>
              <a:rPr lang="es-ES" sz="2000" b="1" dirty="0" err="1">
                <a:latin typeface="+mj-lt"/>
                <a:ea typeface="Times New Roman" panose="02020603050405020304" pitchFamily="18" charset="0"/>
              </a:rPr>
              <a:t>Flucelvax</a:t>
            </a:r>
            <a:r>
              <a:rPr lang="es-ES" sz="2000" b="1" dirty="0">
                <a:latin typeface="+mj-lt"/>
                <a:ea typeface="Times New Roman" panose="02020603050405020304" pitchFamily="18" charset="0"/>
              </a:rPr>
              <a:t> Tetra </a:t>
            </a:r>
            <a:r>
              <a:rPr lang="es-ES" sz="2000" dirty="0">
                <a:latin typeface="+mj-lt"/>
                <a:ea typeface="Times New Roman" panose="02020603050405020304" pitchFamily="18" charset="0"/>
              </a:rPr>
              <a:t>de </a:t>
            </a:r>
            <a:r>
              <a:rPr lang="es-ES" sz="2000" dirty="0" err="1">
                <a:latin typeface="+mj-lt"/>
                <a:ea typeface="Times New Roman" panose="02020603050405020304" pitchFamily="18" charset="0"/>
              </a:rPr>
              <a:t>Sequirus</a:t>
            </a:r>
            <a:r>
              <a:rPr lang="es-ES" sz="2000" dirty="0">
                <a:latin typeface="+mj-lt"/>
                <a:ea typeface="Times New Roman" panose="02020603050405020304" pitchFamily="18" charset="0"/>
              </a:rPr>
              <a:t> (cultivo celular): para población entre 65 años y 84 años. 195.000 dosis</a:t>
            </a:r>
            <a:r>
              <a:rPr lang="es-ES" sz="2000" dirty="0" smtClean="0">
                <a:latin typeface="+mj-lt"/>
                <a:ea typeface="Times New Roman" panose="02020603050405020304" pitchFamily="18" charset="0"/>
              </a:rPr>
              <a:t>.</a:t>
            </a:r>
            <a:endParaRPr lang="es-ES" sz="2000" dirty="0">
              <a:latin typeface="+mj-lt"/>
              <a:ea typeface="Times New Roman" panose="02020603050405020304" pitchFamily="18" charset="0"/>
            </a:endParaRPr>
          </a:p>
          <a:p>
            <a:pPr marL="342900" lvl="0" indent="-342900" algn="just">
              <a:lnSpc>
                <a:spcPct val="150000"/>
              </a:lnSpc>
              <a:spcBef>
                <a:spcPts val="600"/>
              </a:spcBef>
              <a:spcAft>
                <a:spcPts val="600"/>
              </a:spcAft>
              <a:buFont typeface="Arial" panose="020B0604020202020204" pitchFamily="34" charset="0"/>
              <a:buChar char="•"/>
              <a:tabLst>
                <a:tab pos="270510" algn="l"/>
              </a:tabLst>
            </a:pPr>
            <a:r>
              <a:rPr lang="es-ES" sz="2000" b="1" dirty="0">
                <a:latin typeface="+mj-lt"/>
                <a:ea typeface="Times New Roman" panose="02020603050405020304" pitchFamily="18" charset="0"/>
              </a:rPr>
              <a:t>Vacuna </a:t>
            </a:r>
            <a:r>
              <a:rPr lang="es-ES" sz="2000" b="1" dirty="0" err="1">
                <a:latin typeface="+mj-lt"/>
                <a:ea typeface="Times New Roman" panose="02020603050405020304" pitchFamily="18" charset="0"/>
              </a:rPr>
              <a:t>Efluelda</a:t>
            </a:r>
            <a:r>
              <a:rPr lang="es-ES" sz="2000" b="1" dirty="0">
                <a:latin typeface="+mj-lt"/>
                <a:ea typeface="Times New Roman" panose="02020603050405020304" pitchFamily="18" charset="0"/>
              </a:rPr>
              <a:t> </a:t>
            </a:r>
            <a:r>
              <a:rPr lang="es-ES" sz="2000" dirty="0">
                <a:latin typeface="+mj-lt"/>
                <a:ea typeface="Times New Roman" panose="02020603050405020304" pitchFamily="18" charset="0"/>
              </a:rPr>
              <a:t>de Sanofi (alta carga antigénica): para población en centros residenciales y </a:t>
            </a:r>
            <a:r>
              <a:rPr lang="es-ES" sz="2000" u="sng" dirty="0">
                <a:solidFill>
                  <a:srgbClr val="FF0000"/>
                </a:solidFill>
                <a:latin typeface="+mj-lt"/>
                <a:ea typeface="Times New Roman" panose="02020603050405020304" pitchFamily="18" charset="0"/>
              </a:rPr>
              <a:t>población de 85 y más años</a:t>
            </a:r>
            <a:r>
              <a:rPr lang="es-ES" sz="2000" dirty="0">
                <a:latin typeface="+mj-lt"/>
                <a:ea typeface="Times New Roman" panose="02020603050405020304" pitchFamily="18" charset="0"/>
              </a:rPr>
              <a:t>. 50.000 dosis. </a:t>
            </a:r>
          </a:p>
          <a:p>
            <a:pPr marL="342900" lvl="0" indent="-342900" algn="just">
              <a:lnSpc>
                <a:spcPct val="150000"/>
              </a:lnSpc>
              <a:spcBef>
                <a:spcPts val="600"/>
              </a:spcBef>
              <a:spcAft>
                <a:spcPts val="600"/>
              </a:spcAft>
              <a:buFont typeface="Arial" panose="020B0604020202020204" pitchFamily="34" charset="0"/>
              <a:buChar char="•"/>
              <a:tabLst>
                <a:tab pos="270510" algn="l"/>
              </a:tabLst>
            </a:pPr>
            <a:r>
              <a:rPr lang="es-ES" sz="2000" b="1" dirty="0">
                <a:latin typeface="+mj-lt"/>
              </a:rPr>
              <a:t>Vacuna </a:t>
            </a:r>
            <a:r>
              <a:rPr lang="es-ES" b="1" dirty="0" err="1"/>
              <a:t>Comirnaty</a:t>
            </a:r>
            <a:r>
              <a:rPr lang="es-ES" b="1" dirty="0"/>
              <a:t> </a:t>
            </a:r>
            <a:r>
              <a:rPr lang="es-ES" dirty="0"/>
              <a:t>de Pfizer, incorpora la </a:t>
            </a:r>
            <a:r>
              <a:rPr lang="es-ES" dirty="0" err="1"/>
              <a:t>subvariante</a:t>
            </a:r>
            <a:r>
              <a:rPr lang="es-ES" dirty="0"/>
              <a:t> XBB 1.5. Entregas progresivas en la temporada. </a:t>
            </a:r>
          </a:p>
        </p:txBody>
      </p:sp>
    </p:spTree>
    <p:extLst>
      <p:ext uri="{BB962C8B-B14F-4D97-AF65-F5344CB8AC3E}">
        <p14:creationId xmlns:p14="http://schemas.microsoft.com/office/powerpoint/2010/main" val="261272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03325" y="1671243"/>
            <a:ext cx="10312459" cy="4893647"/>
          </a:xfrm>
          <a:prstGeom prst="rect">
            <a:avLst/>
          </a:prstGeom>
          <a:noFill/>
          <a:ln w="9525">
            <a:noFill/>
            <a:miter lim="800000"/>
            <a:headEnd/>
            <a:tailEnd/>
          </a:ln>
        </p:spPr>
        <p:txBody>
          <a:bodyPr wrap="square">
            <a:spAutoFit/>
          </a:bodyPr>
          <a:lstStyle/>
          <a:p>
            <a:pPr marL="342900" indent="-342900" algn="just" eaLnBrk="0" hangingPunct="0">
              <a:buFont typeface="Arial" panose="020B0604020202020204" pitchFamily="34" charset="0"/>
              <a:buChar char="•"/>
            </a:pPr>
            <a:r>
              <a:rPr lang="es-ES_tradnl" sz="2400" dirty="0" smtClean="0">
                <a:latin typeface="+mj-lt"/>
                <a:cs typeface="Arial" charset="0"/>
              </a:rPr>
              <a:t>Se inicia una campaña </a:t>
            </a:r>
            <a:r>
              <a:rPr lang="es-ES_tradnl" sz="2400" smtClean="0">
                <a:latin typeface="+mj-lt"/>
                <a:cs typeface="Arial" charset="0"/>
              </a:rPr>
              <a:t>completamente nueva: </a:t>
            </a:r>
            <a:r>
              <a:rPr lang="es-ES_tradnl" sz="2400" dirty="0" smtClean="0">
                <a:latin typeface="+mj-lt"/>
                <a:cs typeface="Arial" charset="0"/>
              </a:rPr>
              <a:t>NIRSEVIMAB frente al VRS en lactantes.</a:t>
            </a:r>
          </a:p>
          <a:p>
            <a:pPr marL="342900" indent="-342900" algn="just" eaLnBrk="0" hangingPunct="0">
              <a:buFont typeface="Arial" panose="020B0604020202020204" pitchFamily="34" charset="0"/>
              <a:buChar char="•"/>
            </a:pPr>
            <a:endParaRPr lang="es-ES_tradnl" sz="2400" dirty="0">
              <a:latin typeface="+mj-lt"/>
              <a:cs typeface="Arial" charset="0"/>
            </a:endParaRPr>
          </a:p>
          <a:p>
            <a:pPr marL="342900" indent="-342900" algn="just" eaLnBrk="0" hangingPunct="0">
              <a:buFont typeface="Arial" panose="020B0604020202020204" pitchFamily="34" charset="0"/>
              <a:buChar char="•"/>
            </a:pPr>
            <a:r>
              <a:rPr lang="es-ES_tradnl" sz="2400" dirty="0" smtClean="0">
                <a:latin typeface="+mj-lt"/>
                <a:cs typeface="Arial" charset="0"/>
              </a:rPr>
              <a:t>Se incluyen a los menores en las campañas de gripe (6 a 59 meses)</a:t>
            </a:r>
          </a:p>
          <a:p>
            <a:pPr algn="just" eaLnBrk="0" hangingPunct="0"/>
            <a:endParaRPr lang="es-ES_tradnl" sz="2400" dirty="0">
              <a:latin typeface="+mj-lt"/>
              <a:cs typeface="Arial" charset="0"/>
            </a:endParaRPr>
          </a:p>
          <a:p>
            <a:pPr algn="just" eaLnBrk="0" hangingPunct="0"/>
            <a:r>
              <a:rPr lang="es-ES_tradnl" sz="2400" dirty="0" smtClean="0">
                <a:latin typeface="+mj-lt"/>
                <a:cs typeface="Arial" charset="0"/>
              </a:rPr>
              <a:t>	Estas dos iniciativas suponen una inversión presupuestaria de aproximadamente </a:t>
            </a:r>
            <a:r>
              <a:rPr lang="es-ES_tradnl" sz="2400" b="1" dirty="0" smtClean="0">
                <a:latin typeface="+mj-lt"/>
                <a:cs typeface="Arial" charset="0"/>
              </a:rPr>
              <a:t>2,6 millones </a:t>
            </a:r>
            <a:r>
              <a:rPr lang="es-ES_tradnl" sz="2400" dirty="0" smtClean="0">
                <a:latin typeface="+mj-lt"/>
                <a:cs typeface="Arial" charset="0"/>
              </a:rPr>
              <a:t>de euros</a:t>
            </a:r>
          </a:p>
          <a:p>
            <a:pPr algn="just" eaLnBrk="0" hangingPunct="0"/>
            <a:endParaRPr lang="es-ES_tradnl" sz="2400" dirty="0">
              <a:latin typeface="+mj-lt"/>
              <a:cs typeface="Arial" charset="0"/>
            </a:endParaRPr>
          </a:p>
          <a:p>
            <a:pPr algn="just" eaLnBrk="0" hangingPunct="0"/>
            <a:endParaRPr lang="es-ES_tradnl" sz="2400" dirty="0">
              <a:latin typeface="+mj-lt"/>
              <a:cs typeface="Arial" charset="0"/>
            </a:endParaRPr>
          </a:p>
          <a:p>
            <a:pPr marL="342900" indent="-342900" algn="just" eaLnBrk="0" hangingPunct="0">
              <a:buFont typeface="Arial" panose="020B0604020202020204" pitchFamily="34" charset="0"/>
              <a:buChar char="•"/>
            </a:pPr>
            <a:r>
              <a:rPr lang="es-ES_tradnl" sz="2400" dirty="0" smtClean="0">
                <a:latin typeface="+mj-lt"/>
                <a:cs typeface="Arial" charset="0"/>
              </a:rPr>
              <a:t>Dentro de la campaña habitual de gripe y </a:t>
            </a:r>
            <a:r>
              <a:rPr lang="es-ES_tradnl" sz="2400" dirty="0" err="1" smtClean="0">
                <a:latin typeface="+mj-lt"/>
                <a:cs typeface="Arial" charset="0"/>
              </a:rPr>
              <a:t>Covid</a:t>
            </a:r>
            <a:r>
              <a:rPr lang="es-ES_tradnl" sz="2400" dirty="0" smtClean="0">
                <a:latin typeface="+mj-lt"/>
                <a:cs typeface="Arial" charset="0"/>
              </a:rPr>
              <a:t> también se ha hecho un esfuerzo ampliando a los mayores de 85 años en la inmunización con vacuna de alta carga y a los mayores 60 años en la recomendación de vacunación </a:t>
            </a:r>
            <a:endParaRPr lang="es-ES_tradnl" sz="2400" dirty="0">
              <a:latin typeface="+mj-lt"/>
              <a:cs typeface="Arial" charset="0"/>
            </a:endParaRPr>
          </a:p>
        </p:txBody>
      </p:sp>
      <p:sp>
        <p:nvSpPr>
          <p:cNvPr id="2" name="CuadroTexto 1"/>
          <p:cNvSpPr txBox="1"/>
          <p:nvPr/>
        </p:nvSpPr>
        <p:spPr>
          <a:xfrm>
            <a:off x="1782304" y="643214"/>
            <a:ext cx="9333479" cy="492443"/>
          </a:xfrm>
          <a:prstGeom prst="rect">
            <a:avLst/>
          </a:prstGeom>
          <a:noFill/>
        </p:spPr>
        <p:txBody>
          <a:bodyPr wrap="square" lIns="0" tIns="0" rIns="0" bIns="0" rtlCol="0">
            <a:spAutoFit/>
          </a:bodyPr>
          <a:lstStyle/>
          <a:p>
            <a:r>
              <a:rPr lang="es-ES" sz="3200" b="1" dirty="0" smtClean="0">
                <a:solidFill>
                  <a:schemeClr val="accent1"/>
                </a:solidFill>
                <a:latin typeface="Arial" panose="020B0604020202020204" pitchFamily="34" charset="0"/>
                <a:ea typeface="+mj-ea"/>
                <a:cs typeface="Arial" panose="020B0604020202020204" pitchFamily="34" charset="0"/>
              </a:rPr>
              <a:t> RESUMEN PRINCIPALES </a:t>
            </a:r>
            <a:r>
              <a:rPr lang="es-ES" sz="3200" b="1" dirty="0">
                <a:solidFill>
                  <a:schemeClr val="accent1"/>
                </a:solidFill>
                <a:latin typeface="Arial" panose="020B0604020202020204" pitchFamily="34" charset="0"/>
                <a:ea typeface="+mj-ea"/>
                <a:cs typeface="Arial" panose="020B0604020202020204" pitchFamily="34" charset="0"/>
              </a:rPr>
              <a:t>NOVEDADES</a:t>
            </a:r>
          </a:p>
        </p:txBody>
      </p:sp>
    </p:spTree>
    <p:extLst>
      <p:ext uri="{BB962C8B-B14F-4D97-AF65-F5344CB8AC3E}">
        <p14:creationId xmlns:p14="http://schemas.microsoft.com/office/powerpoint/2010/main" val="74104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76041" y="1943959"/>
            <a:ext cx="9796527" cy="4154984"/>
          </a:xfrm>
          <a:prstGeom prst="rect">
            <a:avLst/>
          </a:prstGeom>
          <a:noFill/>
          <a:ln w="9525">
            <a:noFill/>
            <a:miter lim="800000"/>
            <a:headEnd/>
            <a:tailEnd/>
          </a:ln>
        </p:spPr>
        <p:txBody>
          <a:bodyPr wrap="square">
            <a:spAutoFit/>
          </a:bodyPr>
          <a:lstStyle/>
          <a:p>
            <a:pPr marL="342900" indent="-342900" eaLnBrk="0" hangingPunct="0">
              <a:buFontTx/>
              <a:buChar char="-"/>
            </a:pPr>
            <a:r>
              <a:rPr lang="es-ES_tradnl" sz="2800" dirty="0" smtClean="0">
                <a:latin typeface="+mj-lt"/>
              </a:rPr>
              <a:t>Actividades </a:t>
            </a:r>
            <a:r>
              <a:rPr lang="es-ES_tradnl" sz="2800" dirty="0">
                <a:latin typeface="+mj-lt"/>
              </a:rPr>
              <a:t>de captación activa </a:t>
            </a:r>
            <a:r>
              <a:rPr lang="es-ES_tradnl" sz="2800" dirty="0" smtClean="0">
                <a:latin typeface="+mj-lt"/>
              </a:rPr>
              <a:t>complementarias </a:t>
            </a:r>
            <a:r>
              <a:rPr lang="es-ES_tradnl" sz="2800" dirty="0">
                <a:latin typeface="+mj-lt"/>
              </a:rPr>
              <a:t>a la </a:t>
            </a:r>
            <a:r>
              <a:rPr lang="es-ES_tradnl" sz="2800" dirty="0" err="1" smtClean="0">
                <a:latin typeface="+mj-lt"/>
              </a:rPr>
              <a:t>autocita</a:t>
            </a:r>
            <a:endParaRPr lang="es-ES_tradnl" sz="2800" dirty="0" smtClean="0">
              <a:latin typeface="+mj-lt"/>
            </a:endParaRPr>
          </a:p>
          <a:p>
            <a:pPr marL="342900" indent="-342900" eaLnBrk="0" hangingPunct="0">
              <a:buFontTx/>
              <a:buChar char="-"/>
            </a:pPr>
            <a:endParaRPr lang="es-ES_tradnl" sz="2800" dirty="0">
              <a:latin typeface="+mj-lt"/>
            </a:endParaRPr>
          </a:p>
          <a:p>
            <a:pPr marL="342900" indent="-342900" eaLnBrk="0" hangingPunct="0">
              <a:buFontTx/>
              <a:buChar char="-"/>
            </a:pPr>
            <a:r>
              <a:rPr lang="es-ES_tradnl" sz="2800" dirty="0" smtClean="0">
                <a:cs typeface="Arial" charset="0"/>
              </a:rPr>
              <a:t>Difusión de video para la promoción de la inmunización frente a VRS en redes sociales</a:t>
            </a:r>
            <a:endParaRPr lang="es-ES_tradnl" sz="2800" dirty="0">
              <a:latin typeface="+mj-lt"/>
            </a:endParaRPr>
          </a:p>
          <a:p>
            <a:pPr marL="342900" indent="-342900" eaLnBrk="0" hangingPunct="0">
              <a:buFontTx/>
              <a:buChar char="-"/>
            </a:pPr>
            <a:endParaRPr lang="es-ES_tradnl" sz="2800" dirty="0" smtClean="0">
              <a:latin typeface="+mj-lt"/>
              <a:cs typeface="Arial" charset="0"/>
            </a:endParaRPr>
          </a:p>
          <a:p>
            <a:pPr marL="342900" indent="-342900" eaLnBrk="0" hangingPunct="0">
              <a:buFontTx/>
              <a:buChar char="-"/>
            </a:pPr>
            <a:r>
              <a:rPr lang="es-ES_tradnl" sz="2800" dirty="0" smtClean="0">
                <a:latin typeface="+mj-lt"/>
                <a:cs typeface="Arial" charset="0"/>
              </a:rPr>
              <a:t>Campaña </a:t>
            </a:r>
            <a:r>
              <a:rPr lang="es-ES_tradnl" sz="2800" dirty="0">
                <a:latin typeface="+mj-lt"/>
                <a:cs typeface="Arial" charset="0"/>
              </a:rPr>
              <a:t>publicitaria del Gobierno de Aragón para el fomento de la </a:t>
            </a:r>
            <a:r>
              <a:rPr lang="es-ES_tradnl" sz="2800" dirty="0" smtClean="0">
                <a:latin typeface="+mj-lt"/>
                <a:cs typeface="Arial" charset="0"/>
              </a:rPr>
              <a:t>vacunación.           Materiales gráficos</a:t>
            </a:r>
          </a:p>
          <a:p>
            <a:pPr marL="342900" indent="-342900" eaLnBrk="0" hangingPunct="0">
              <a:buFontTx/>
              <a:buChar char="-"/>
            </a:pPr>
            <a:endParaRPr lang="es-ES_tradnl" sz="2000" dirty="0">
              <a:latin typeface="+mj-lt"/>
              <a:cs typeface="Arial" charset="0"/>
            </a:endParaRPr>
          </a:p>
          <a:p>
            <a:pPr eaLnBrk="0" hangingPunct="0"/>
            <a:endParaRPr lang="es-ES_tradnl" sz="2000" dirty="0">
              <a:latin typeface="+mj-lt"/>
              <a:cs typeface="Arial" charset="0"/>
            </a:endParaRPr>
          </a:p>
        </p:txBody>
      </p:sp>
      <p:sp>
        <p:nvSpPr>
          <p:cNvPr id="9" name="8 CuadroTexto"/>
          <p:cNvSpPr txBox="1"/>
          <p:nvPr/>
        </p:nvSpPr>
        <p:spPr>
          <a:xfrm>
            <a:off x="1582414" y="427738"/>
            <a:ext cx="7000113" cy="830997"/>
          </a:xfrm>
          <a:prstGeom prst="rect">
            <a:avLst/>
          </a:prstGeom>
          <a:noFill/>
        </p:spPr>
        <p:txBody>
          <a:bodyPr wrap="square" rtlCol="0">
            <a:spAutoFit/>
          </a:bodyPr>
          <a:lstStyle/>
          <a:p>
            <a:pPr algn="r">
              <a:lnSpc>
                <a:spcPct val="150000"/>
              </a:lnSpc>
            </a:pPr>
            <a:r>
              <a:rPr lang="es-ES_tradnl" sz="3200" b="1" dirty="0">
                <a:solidFill>
                  <a:schemeClr val="accent1"/>
                </a:solidFill>
              </a:rPr>
              <a:t>Actividades fomento inmunización</a:t>
            </a: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Flecha derecha 1"/>
          <p:cNvSpPr/>
          <p:nvPr/>
        </p:nvSpPr>
        <p:spPr>
          <a:xfrm>
            <a:off x="5974304" y="4928461"/>
            <a:ext cx="464949" cy="557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4804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8 CuadroTexto"/>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err="1">
                <a:solidFill>
                  <a:srgbClr val="FFFFFF"/>
                </a:solidFill>
                <a:latin typeface="+mj-lt"/>
                <a:ea typeface="+mj-ea"/>
                <a:cs typeface="+mj-cs"/>
              </a:rPr>
              <a:t>Materiales</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gráficos</a:t>
            </a:r>
            <a:endParaRPr lang="en-US" sz="4000" b="1" kern="1200" dirty="0">
              <a:solidFill>
                <a:srgbClr val="FFFFFF"/>
              </a:solidFill>
              <a:latin typeface="+mj-lt"/>
              <a:ea typeface="+mj-ea"/>
              <a:cs typeface="+mj-cs"/>
            </a:endParaRPr>
          </a:p>
        </p:txBody>
      </p:sp>
      <p:graphicFrame>
        <p:nvGraphicFramePr>
          <p:cNvPr id="3" name="Objeto 2"/>
          <p:cNvGraphicFramePr>
            <a:graphicFrameLocks noChangeAspect="1"/>
          </p:cNvGraphicFramePr>
          <p:nvPr>
            <p:extLst>
              <p:ext uri="{D42A27DB-BD31-4B8C-83A1-F6EECF244321}">
                <p14:modId xmlns:p14="http://schemas.microsoft.com/office/powerpoint/2010/main" val="2923476127"/>
              </p:ext>
            </p:extLst>
          </p:nvPr>
        </p:nvGraphicFramePr>
        <p:xfrm>
          <a:off x="5983357" y="202448"/>
          <a:ext cx="4562059" cy="6452674"/>
        </p:xfrm>
        <a:graphic>
          <a:graphicData uri="http://schemas.openxmlformats.org/presentationml/2006/ole">
            <mc:AlternateContent xmlns:mc="http://schemas.openxmlformats.org/markup-compatibility/2006">
              <mc:Choice xmlns:v="urn:schemas-microsoft-com:vml" Requires="v">
                <p:oleObj spid="_x0000_s1061" name="Acrobat Document" r:id="rId4" imgW="8019773" imgH="11344115" progId="AcroExch.Document.DC">
                  <p:embed/>
                </p:oleObj>
              </mc:Choice>
              <mc:Fallback>
                <p:oleObj name="Acrobat Document" r:id="rId4" imgW="8019773" imgH="11344115" progId="AcroExch.Document.DC">
                  <p:embed/>
                  <p:pic>
                    <p:nvPicPr>
                      <p:cNvPr id="0" name=""/>
                      <p:cNvPicPr/>
                      <p:nvPr/>
                    </p:nvPicPr>
                    <p:blipFill>
                      <a:blip r:embed="rId5"/>
                      <a:stretch>
                        <a:fillRect/>
                      </a:stretch>
                    </p:blipFill>
                    <p:spPr>
                      <a:xfrm>
                        <a:off x="5983357" y="202448"/>
                        <a:ext cx="4562059" cy="6452674"/>
                      </a:xfrm>
                      <a:prstGeom prst="rect">
                        <a:avLst/>
                      </a:prstGeom>
                    </p:spPr>
                  </p:pic>
                </p:oleObj>
              </mc:Fallback>
            </mc:AlternateContent>
          </a:graphicData>
        </a:graphic>
      </p:graphicFrame>
      <p:sp>
        <p:nvSpPr>
          <p:cNvPr id="10" name="Elipse 9"/>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3258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p:cNvGraphicFramePr>
            <a:graphicFrameLocks noChangeAspect="1"/>
          </p:cNvGraphicFramePr>
          <p:nvPr>
            <p:extLst>
              <p:ext uri="{D42A27DB-BD31-4B8C-83A1-F6EECF244321}">
                <p14:modId xmlns:p14="http://schemas.microsoft.com/office/powerpoint/2010/main" val="522210804"/>
              </p:ext>
            </p:extLst>
          </p:nvPr>
        </p:nvGraphicFramePr>
        <p:xfrm>
          <a:off x="1996867" y="793308"/>
          <a:ext cx="7862749" cy="5637723"/>
        </p:xfrm>
        <a:graphic>
          <a:graphicData uri="http://schemas.openxmlformats.org/presentationml/2006/ole">
            <mc:AlternateContent xmlns:mc="http://schemas.openxmlformats.org/markup-compatibility/2006">
              <mc:Choice xmlns:v="urn:schemas-microsoft-com:vml" Requires="v">
                <p:oleObj spid="_x0000_s2085" name="Acrobat Document" r:id="rId3" imgW="11744201" imgH="8419874" progId="AcroExch.Document.DC">
                  <p:embed/>
                </p:oleObj>
              </mc:Choice>
              <mc:Fallback>
                <p:oleObj name="Acrobat Document" r:id="rId3" imgW="11744201" imgH="8419874" progId="AcroExch.Document.DC">
                  <p:embed/>
                  <p:pic>
                    <p:nvPicPr>
                      <p:cNvPr id="0" name=""/>
                      <p:cNvPicPr/>
                      <p:nvPr/>
                    </p:nvPicPr>
                    <p:blipFill>
                      <a:blip r:embed="rId4"/>
                      <a:stretch>
                        <a:fillRect/>
                      </a:stretch>
                    </p:blipFill>
                    <p:spPr>
                      <a:xfrm>
                        <a:off x="1996867" y="793308"/>
                        <a:ext cx="7862749" cy="5637723"/>
                      </a:xfrm>
                      <a:prstGeom prst="rect">
                        <a:avLst/>
                      </a:prstGeom>
                    </p:spPr>
                  </p:pic>
                </p:oleObj>
              </mc:Fallback>
            </mc:AlternateContent>
          </a:graphicData>
        </a:graphic>
      </p:graphicFrame>
      <p:sp>
        <p:nvSpPr>
          <p:cNvPr id="3" name="Elipse 2"/>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981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1409191" y="211258"/>
            <a:ext cx="6143402" cy="738664"/>
          </a:xfrm>
          <a:prstGeom prst="rect">
            <a:avLst/>
          </a:prstGeom>
          <a:noFill/>
        </p:spPr>
        <p:txBody>
          <a:bodyPr wrap="square" rtlCol="0">
            <a:spAutoFit/>
          </a:bodyPr>
          <a:lstStyle/>
          <a:p>
            <a:pPr>
              <a:lnSpc>
                <a:spcPct val="150000"/>
              </a:lnSpc>
            </a:pPr>
            <a:r>
              <a:rPr lang="es-ES_tradnl" sz="2800" b="1" dirty="0">
                <a:solidFill>
                  <a:schemeClr val="accent1"/>
                </a:solidFill>
              </a:rPr>
              <a:t>Materiales gráficos</a:t>
            </a: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341" y="853479"/>
            <a:ext cx="8489859" cy="6004521"/>
          </a:xfrm>
          <a:prstGeom prst="rect">
            <a:avLst/>
          </a:prstGeom>
        </p:spPr>
      </p:pic>
    </p:spTree>
    <p:extLst>
      <p:ext uri="{BB962C8B-B14F-4D97-AF65-F5344CB8AC3E}">
        <p14:creationId xmlns:p14="http://schemas.microsoft.com/office/powerpoint/2010/main" val="26849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00238" y="2114550"/>
            <a:ext cx="8772525" cy="2308324"/>
          </a:xfrm>
          <a:prstGeom prst="rect">
            <a:avLst/>
          </a:prstGeom>
        </p:spPr>
        <p:txBody>
          <a:bodyPr wrap="square">
            <a:spAutoFit/>
          </a:bodyPr>
          <a:lstStyle/>
          <a:p>
            <a:pPr algn="ctr" eaLnBrk="0" hangingPunct="0"/>
            <a:r>
              <a:rPr lang="es-ES" sz="7200" b="1" dirty="0">
                <a:solidFill>
                  <a:schemeClr val="accent1"/>
                </a:solidFill>
              </a:rPr>
              <a:t>Inmunización</a:t>
            </a:r>
            <a:r>
              <a:rPr lang="es-ES" sz="7200" b="1" dirty="0">
                <a:solidFill>
                  <a:schemeClr val="tx1">
                    <a:lumMod val="90000"/>
                    <a:lumOff val="10000"/>
                  </a:schemeClr>
                </a:solidFill>
                <a:latin typeface="Arial" charset="0"/>
                <a:ea typeface="Arial" charset="0"/>
                <a:cs typeface="Arial" charset="0"/>
              </a:rPr>
              <a:t> </a:t>
            </a:r>
            <a:r>
              <a:rPr lang="es-ES" sz="7200" b="1" dirty="0">
                <a:solidFill>
                  <a:schemeClr val="accent1"/>
                </a:solidFill>
              </a:rPr>
              <a:t>frente</a:t>
            </a:r>
            <a:r>
              <a:rPr lang="es-ES" sz="7200" b="1" dirty="0">
                <a:solidFill>
                  <a:schemeClr val="tx1">
                    <a:lumMod val="90000"/>
                    <a:lumOff val="10000"/>
                  </a:schemeClr>
                </a:solidFill>
                <a:latin typeface="Arial" charset="0"/>
                <a:ea typeface="Arial" charset="0"/>
                <a:cs typeface="Arial" charset="0"/>
              </a:rPr>
              <a:t> </a:t>
            </a:r>
            <a:r>
              <a:rPr lang="es-ES" sz="7200" b="1" dirty="0">
                <a:solidFill>
                  <a:schemeClr val="accent1"/>
                </a:solidFill>
              </a:rPr>
              <a:t>a</a:t>
            </a:r>
            <a:r>
              <a:rPr lang="es-ES" sz="7200" b="1" dirty="0">
                <a:solidFill>
                  <a:schemeClr val="tx1">
                    <a:lumMod val="90000"/>
                    <a:lumOff val="10000"/>
                  </a:schemeClr>
                </a:solidFill>
                <a:latin typeface="Arial" charset="0"/>
                <a:ea typeface="Arial" charset="0"/>
                <a:cs typeface="Arial" charset="0"/>
              </a:rPr>
              <a:t> </a:t>
            </a:r>
            <a:r>
              <a:rPr lang="es-ES" sz="7200" b="1" dirty="0">
                <a:solidFill>
                  <a:schemeClr val="accent1"/>
                </a:solidFill>
              </a:rPr>
              <a:t>VRS</a:t>
            </a:r>
          </a:p>
        </p:txBody>
      </p:sp>
    </p:spTree>
    <p:extLst>
      <p:ext uri="{BB962C8B-B14F-4D97-AF65-F5344CB8AC3E}">
        <p14:creationId xmlns:p14="http://schemas.microsoft.com/office/powerpoint/2010/main" val="266300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09842" y="1630023"/>
            <a:ext cx="6878806" cy="17543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FFFFFF"/>
                </a:solidFill>
                <a:effectLst/>
                <a:uLnTx/>
                <a:uFillTx/>
                <a:latin typeface="Arial" panose="020B0604020202020204"/>
                <a:ea typeface="+mn-ea"/>
                <a:cs typeface="+mn-cs"/>
              </a:rPr>
              <a:t>Muchas gracias por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FFFFFF"/>
                </a:solidFill>
                <a:effectLst/>
                <a:uLnTx/>
                <a:uFillTx/>
                <a:latin typeface="Arial" panose="020B0604020202020204"/>
                <a:ea typeface="+mn-ea"/>
                <a:cs typeface="+mn-cs"/>
              </a:rPr>
              <a:t>su atención</a:t>
            </a:r>
          </a:p>
        </p:txBody>
      </p:sp>
    </p:spTree>
    <p:extLst>
      <p:ext uri="{BB962C8B-B14F-4D97-AF65-F5344CB8AC3E}">
        <p14:creationId xmlns:p14="http://schemas.microsoft.com/office/powerpoint/2010/main" val="341648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a:p>
        </p:txBody>
      </p:sp>
      <p:pic>
        <p:nvPicPr>
          <p:cNvPr id="4" name="Imagen 3"/>
          <p:cNvPicPr>
            <a:picLocks noChangeAspect="1"/>
          </p:cNvPicPr>
          <p:nvPr/>
        </p:nvPicPr>
        <p:blipFill rotWithShape="1">
          <a:blip r:embed="rId2"/>
          <a:srcRect l="835" t="849" r="-9856" b="-8736"/>
          <a:stretch/>
        </p:blipFill>
        <p:spPr>
          <a:xfrm>
            <a:off x="-3048000" y="-1714499"/>
            <a:ext cx="18288000" cy="10271270"/>
          </a:xfrm>
          <a:prstGeom prst="rect">
            <a:avLst/>
          </a:prstGeom>
        </p:spPr>
      </p:pic>
      <p:sp>
        <p:nvSpPr>
          <p:cNvPr id="5" name="CuadroTexto 4"/>
          <p:cNvSpPr txBox="1"/>
          <p:nvPr/>
        </p:nvSpPr>
        <p:spPr>
          <a:xfrm>
            <a:off x="2776756" y="68067"/>
            <a:ext cx="5410899" cy="646331"/>
          </a:xfrm>
          <a:prstGeom prst="rect">
            <a:avLst/>
          </a:prstGeom>
          <a:noFill/>
        </p:spPr>
        <p:txBody>
          <a:bodyPr wrap="square" rtlCol="0">
            <a:spAutoFit/>
          </a:bodyPr>
          <a:lstStyle/>
          <a:p>
            <a:r>
              <a:rPr lang="es-ES" dirty="0" smtClean="0"/>
              <a:t>Número de casos de Gastroenteritis aguda en Tarazona, por fecha de inicio de síntomas</a:t>
            </a:r>
            <a:endParaRPr lang="es-ES" dirty="0"/>
          </a:p>
        </p:txBody>
      </p:sp>
    </p:spTree>
    <p:extLst>
      <p:ext uri="{BB962C8B-B14F-4D97-AF65-F5344CB8AC3E}">
        <p14:creationId xmlns:p14="http://schemas.microsoft.com/office/powerpoint/2010/main" val="312689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2F57D3-039A-ABC7-2CF9-0220EE1918B9}"/>
              </a:ext>
            </a:extLst>
          </p:cNvPr>
          <p:cNvSpPr txBox="1"/>
          <p:nvPr/>
        </p:nvSpPr>
        <p:spPr>
          <a:xfrm>
            <a:off x="1265142" y="396789"/>
            <a:ext cx="8045769" cy="646331"/>
          </a:xfrm>
          <a:prstGeom prst="rect">
            <a:avLst/>
          </a:prstGeom>
          <a:noFill/>
        </p:spPr>
        <p:txBody>
          <a:bodyPr wrap="square">
            <a:spAutoFit/>
          </a:bodyPr>
          <a:lstStyle/>
          <a:p>
            <a:pPr eaLnBrk="0" hangingPunct="0"/>
            <a:r>
              <a:rPr lang="es-ES" sz="3600" b="1" dirty="0">
                <a:solidFill>
                  <a:schemeClr val="accent1"/>
                </a:solidFill>
              </a:rPr>
              <a:t>Inmunización</a:t>
            </a:r>
            <a:r>
              <a:rPr lang="es-ES" sz="3600" b="1" dirty="0">
                <a:solidFill>
                  <a:schemeClr val="tx1">
                    <a:lumMod val="90000"/>
                    <a:lumOff val="10000"/>
                  </a:schemeClr>
                </a:solidFill>
                <a:latin typeface="Arial" charset="0"/>
                <a:ea typeface="Arial" charset="0"/>
                <a:cs typeface="Arial" charset="0"/>
              </a:rPr>
              <a:t> </a:t>
            </a:r>
            <a:r>
              <a:rPr lang="es-ES" sz="3600" b="1" dirty="0">
                <a:solidFill>
                  <a:schemeClr val="accent1"/>
                </a:solidFill>
              </a:rPr>
              <a:t>frente</a:t>
            </a:r>
            <a:r>
              <a:rPr lang="es-ES" sz="3600" b="1" dirty="0">
                <a:solidFill>
                  <a:schemeClr val="tx1">
                    <a:lumMod val="90000"/>
                    <a:lumOff val="10000"/>
                  </a:schemeClr>
                </a:solidFill>
                <a:latin typeface="Arial" charset="0"/>
                <a:ea typeface="Arial" charset="0"/>
                <a:cs typeface="Arial" charset="0"/>
              </a:rPr>
              <a:t> </a:t>
            </a:r>
            <a:r>
              <a:rPr lang="es-ES" sz="3600" b="1" dirty="0">
                <a:solidFill>
                  <a:schemeClr val="accent1"/>
                </a:solidFill>
              </a:rPr>
              <a:t>a</a:t>
            </a:r>
            <a:r>
              <a:rPr lang="es-ES" sz="3600" b="1" dirty="0">
                <a:solidFill>
                  <a:schemeClr val="tx1">
                    <a:lumMod val="90000"/>
                    <a:lumOff val="10000"/>
                  </a:schemeClr>
                </a:solidFill>
                <a:latin typeface="Arial" charset="0"/>
                <a:ea typeface="Arial" charset="0"/>
                <a:cs typeface="Arial" charset="0"/>
              </a:rPr>
              <a:t> </a:t>
            </a:r>
            <a:r>
              <a:rPr lang="es-ES" sz="3600" b="1" dirty="0">
                <a:solidFill>
                  <a:schemeClr val="accent1"/>
                </a:solidFill>
              </a:rPr>
              <a:t>VRS</a:t>
            </a:r>
          </a:p>
        </p:txBody>
      </p:sp>
      <p:sp>
        <p:nvSpPr>
          <p:cNvPr id="2" name="CuadroTexto 1"/>
          <p:cNvSpPr txBox="1"/>
          <p:nvPr/>
        </p:nvSpPr>
        <p:spPr>
          <a:xfrm>
            <a:off x="463146" y="2039395"/>
            <a:ext cx="11086804" cy="3508653"/>
          </a:xfrm>
          <a:prstGeom prst="rect">
            <a:avLst/>
          </a:prstGeom>
          <a:noFill/>
        </p:spPr>
        <p:txBody>
          <a:bodyPr wrap="square" lIns="0" tIns="0" rIns="0" bIns="0" rtlCol="0">
            <a:spAutoFit/>
          </a:bodyPr>
          <a:lstStyle/>
          <a:p>
            <a:pPr>
              <a:spcBef>
                <a:spcPts val="1200"/>
              </a:spcBef>
              <a:spcAft>
                <a:spcPts val="2400"/>
              </a:spcAft>
            </a:pPr>
            <a:r>
              <a:rPr lang="es-ES" sz="2400" dirty="0">
                <a:solidFill>
                  <a:srgbClr val="2A2A2A"/>
                </a:solidFill>
                <a:latin typeface="Calibri" panose="020F0502020204030204" pitchFamily="34" charset="0"/>
                <a:cs typeface="Calibri" panose="020F0502020204030204" pitchFamily="34" charset="0"/>
              </a:rPr>
              <a:t>El virus respiratorio </a:t>
            </a:r>
            <a:r>
              <a:rPr lang="es-ES" sz="2400" dirty="0" err="1">
                <a:solidFill>
                  <a:srgbClr val="2A2A2A"/>
                </a:solidFill>
                <a:latin typeface="Calibri" panose="020F0502020204030204" pitchFamily="34" charset="0"/>
                <a:cs typeface="Calibri" panose="020F0502020204030204" pitchFamily="34" charset="0"/>
              </a:rPr>
              <a:t>sincitial</a:t>
            </a:r>
            <a:r>
              <a:rPr lang="es-ES" sz="2400" dirty="0">
                <a:solidFill>
                  <a:srgbClr val="2A2A2A"/>
                </a:solidFill>
                <a:latin typeface="Calibri" panose="020F0502020204030204" pitchFamily="34" charset="0"/>
                <a:cs typeface="Calibri" panose="020F0502020204030204" pitchFamily="34" charset="0"/>
              </a:rPr>
              <a:t> humano (</a:t>
            </a:r>
            <a:r>
              <a:rPr lang="es-ES" sz="2400" b="1" dirty="0">
                <a:solidFill>
                  <a:srgbClr val="2A2A2A"/>
                </a:solidFill>
                <a:latin typeface="Calibri" panose="020F0502020204030204" pitchFamily="34" charset="0"/>
                <a:cs typeface="Calibri" panose="020F0502020204030204" pitchFamily="34" charset="0"/>
              </a:rPr>
              <a:t>VRS</a:t>
            </a:r>
            <a:r>
              <a:rPr lang="es-ES" sz="2400" dirty="0">
                <a:solidFill>
                  <a:srgbClr val="2A2A2A"/>
                </a:solidFill>
                <a:latin typeface="Calibri" panose="020F0502020204030204" pitchFamily="34" charset="0"/>
                <a:cs typeface="Calibri" panose="020F0502020204030204" pitchFamily="34" charset="0"/>
              </a:rPr>
              <a:t>) es responsable de una carga de enfermedad elevada en la infancia</a:t>
            </a:r>
            <a:r>
              <a:rPr lang="es-ES" sz="2400" dirty="0" smtClean="0">
                <a:solidFill>
                  <a:srgbClr val="2A2A2A"/>
                </a:solidFill>
                <a:latin typeface="Calibri" panose="020F0502020204030204" pitchFamily="34" charset="0"/>
                <a:cs typeface="Calibri" panose="020F0502020204030204" pitchFamily="34" charset="0"/>
              </a:rPr>
              <a:t>. </a:t>
            </a:r>
          </a:p>
          <a:p>
            <a:pPr>
              <a:spcBef>
                <a:spcPts val="1200"/>
              </a:spcBef>
              <a:spcAft>
                <a:spcPts val="2400"/>
              </a:spcAft>
            </a:pPr>
            <a:r>
              <a:rPr lang="es-ES" sz="24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Esta </a:t>
            </a:r>
            <a:r>
              <a:rPr lang="es-E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temporada se dispone de un </a:t>
            </a:r>
            <a:r>
              <a:rPr lang="es-ES" sz="24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Anticuerpo monoclonal frente a él:  </a:t>
            </a:r>
            <a:r>
              <a:rPr lang="es-ES" sz="24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Nirsevimab</a:t>
            </a:r>
            <a:r>
              <a:rPr lang="es-E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s-ES" sz="2400" dirty="0" err="1">
                <a:solidFill>
                  <a:srgbClr val="000000"/>
                </a:solidFill>
                <a:latin typeface="Calibri" panose="020F0502020204030204" pitchFamily="34" charset="0"/>
                <a:cs typeface="Calibri" panose="020F0502020204030204" pitchFamily="34" charset="0"/>
              </a:rPr>
              <a:t>Beyfortus</a:t>
            </a:r>
            <a:r>
              <a:rPr lang="es-ES" sz="2400" dirty="0" smtClean="0">
                <a:solidFill>
                  <a:srgbClr val="000000"/>
                </a:solidFill>
                <a:latin typeface="Calibri" panose="020F0502020204030204" pitchFamily="34" charset="0"/>
                <a:cs typeface="Calibri" panose="020F0502020204030204" pitchFamily="34" charset="0"/>
              </a:rPr>
              <a:t>®)</a:t>
            </a:r>
          </a:p>
          <a:p>
            <a:pPr>
              <a:spcBef>
                <a:spcPts val="1200"/>
              </a:spcBef>
              <a:spcAft>
                <a:spcPts val="2400"/>
              </a:spcAft>
            </a:pPr>
            <a:r>
              <a:rPr lang="es-ES" sz="24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Aragón </a:t>
            </a:r>
            <a:r>
              <a:rPr lang="es-ES" sz="2400" dirty="0" smtClean="0">
                <a:solidFill>
                  <a:srgbClr val="2A2A2A"/>
                </a:solidFill>
                <a:latin typeface="Calibri" panose="020F0502020204030204" pitchFamily="34" charset="0"/>
                <a:ea typeface="Times New Roman" panose="02020603050405020304" pitchFamily="18" charset="0"/>
                <a:cs typeface="Calibri" panose="020F0502020204030204" pitchFamily="34" charset="0"/>
              </a:rPr>
              <a:t>sigue</a:t>
            </a:r>
            <a:r>
              <a:rPr lang="es-ES" sz="2400"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s-ES" sz="24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las </a:t>
            </a:r>
            <a:r>
              <a:rPr lang="es-E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Recomendaciones de utilización de </a:t>
            </a:r>
            <a:r>
              <a:rPr lang="es-E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nirsevimab</a:t>
            </a:r>
            <a:r>
              <a:rPr lang="es-E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frente a virus respiratorio sincitial para la temporada 2023-2024, aprobadas por la Comisión de Salud Pública el 12 de julio </a:t>
            </a:r>
            <a:r>
              <a:rPr lang="es-ES" sz="24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2023</a:t>
            </a:r>
            <a:endParaRPr lang="es-ES" sz="24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 name="Elipse 2"/>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87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15828" y="435133"/>
            <a:ext cx="7888742" cy="646331"/>
          </a:xfrm>
          <a:prstGeom prst="rect">
            <a:avLst/>
          </a:prstGeom>
          <a:noFill/>
        </p:spPr>
        <p:txBody>
          <a:bodyPr wrap="square">
            <a:spAutoFit/>
          </a:bodyPr>
          <a:lstStyle>
            <a:defPPr>
              <a:defRPr lang="en-US"/>
            </a:defPPr>
            <a:lvl1pPr eaLnBrk="0" hangingPunct="0">
              <a:defRPr sz="3600" b="1">
                <a:solidFill>
                  <a:schemeClr val="accent1"/>
                </a:solidFill>
              </a:defRPr>
            </a:lvl1pPr>
          </a:lstStyle>
          <a:p>
            <a:r>
              <a:rPr lang="es-ES" dirty="0"/>
              <a:t>Situación epidemiológica</a:t>
            </a:r>
          </a:p>
        </p:txBody>
      </p:sp>
      <p:pic>
        <p:nvPicPr>
          <p:cNvPr id="3" name="Imagen 2"/>
          <p:cNvPicPr>
            <a:picLocks noChangeAspect="1"/>
          </p:cNvPicPr>
          <p:nvPr/>
        </p:nvPicPr>
        <p:blipFill rotWithShape="1">
          <a:blip r:embed="rId3"/>
          <a:srcRect l="2398" r="8628"/>
          <a:stretch/>
        </p:blipFill>
        <p:spPr>
          <a:xfrm>
            <a:off x="159772" y="2871329"/>
            <a:ext cx="11923372" cy="3676643"/>
          </a:xfrm>
          <a:prstGeom prst="rect">
            <a:avLst/>
          </a:prstGeom>
        </p:spPr>
      </p:pic>
      <p:sp>
        <p:nvSpPr>
          <p:cNvPr id="4" name="Rectángulo 3"/>
          <p:cNvSpPr/>
          <p:nvPr/>
        </p:nvSpPr>
        <p:spPr>
          <a:xfrm>
            <a:off x="877389" y="1616530"/>
            <a:ext cx="9785168" cy="830997"/>
          </a:xfrm>
          <a:prstGeom prst="rect">
            <a:avLst/>
          </a:prstGeom>
        </p:spPr>
        <p:txBody>
          <a:bodyPr wrap="square">
            <a:spAutoFit/>
          </a:bodyPr>
          <a:lstStyle/>
          <a:p>
            <a:r>
              <a:rPr lang="es-ES" sz="2400" b="1" dirty="0">
                <a:solidFill>
                  <a:srgbClr val="000000"/>
                </a:solidFill>
                <a:latin typeface="Calibri" panose="020F0502020204030204" pitchFamily="34" charset="0"/>
              </a:rPr>
              <a:t>Porcentaje de detecciones de VRS(HUMS) y número de episodios  de gripe en </a:t>
            </a:r>
            <a:r>
              <a:rPr lang="es-ES" sz="2400" b="1" dirty="0" smtClean="0">
                <a:solidFill>
                  <a:srgbClr val="000000"/>
                </a:solidFill>
                <a:latin typeface="Calibri" panose="020F0502020204030204" pitchFamily="34" charset="0"/>
              </a:rPr>
              <a:t>OMI-AP </a:t>
            </a:r>
            <a:r>
              <a:rPr lang="es-ES" sz="2400" b="1" dirty="0">
                <a:solidFill>
                  <a:srgbClr val="000000"/>
                </a:solidFill>
                <a:latin typeface="Calibri" panose="020F0502020204030204" pitchFamily="34" charset="0"/>
              </a:rPr>
              <a:t>por 100.000 habitantes. Temporada 2022-2023</a:t>
            </a:r>
            <a:r>
              <a:rPr lang="es-ES" sz="2400" dirty="0"/>
              <a:t> </a:t>
            </a:r>
          </a:p>
        </p:txBody>
      </p:sp>
      <p:sp>
        <p:nvSpPr>
          <p:cNvPr id="5" name="Elipse 4"/>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525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2F57D3-039A-ABC7-2CF9-0220EE1918B9}"/>
              </a:ext>
            </a:extLst>
          </p:cNvPr>
          <p:cNvSpPr txBox="1"/>
          <p:nvPr/>
        </p:nvSpPr>
        <p:spPr>
          <a:xfrm>
            <a:off x="1265142" y="396789"/>
            <a:ext cx="8045769" cy="646331"/>
          </a:xfrm>
          <a:prstGeom prst="rect">
            <a:avLst/>
          </a:prstGeom>
          <a:noFill/>
        </p:spPr>
        <p:txBody>
          <a:bodyPr wrap="square">
            <a:spAutoFit/>
          </a:bodyPr>
          <a:lstStyle/>
          <a:p>
            <a:pPr eaLnBrk="0" hangingPunct="0"/>
            <a:r>
              <a:rPr lang="es-ES" sz="3600" b="1" dirty="0">
                <a:solidFill>
                  <a:schemeClr val="accent1"/>
                </a:solidFill>
              </a:rPr>
              <a:t>Inmunización</a:t>
            </a:r>
            <a:r>
              <a:rPr lang="es-ES" sz="3600" b="1" dirty="0">
                <a:solidFill>
                  <a:schemeClr val="tx1">
                    <a:lumMod val="90000"/>
                    <a:lumOff val="10000"/>
                  </a:schemeClr>
                </a:solidFill>
                <a:latin typeface="Arial" charset="0"/>
                <a:ea typeface="Arial" charset="0"/>
                <a:cs typeface="Arial" charset="0"/>
              </a:rPr>
              <a:t> </a:t>
            </a:r>
            <a:r>
              <a:rPr lang="es-ES" sz="3600" b="1" dirty="0">
                <a:solidFill>
                  <a:schemeClr val="accent1"/>
                </a:solidFill>
              </a:rPr>
              <a:t>frente</a:t>
            </a:r>
            <a:r>
              <a:rPr lang="es-ES" sz="3600" b="1" dirty="0">
                <a:solidFill>
                  <a:schemeClr val="tx1">
                    <a:lumMod val="90000"/>
                    <a:lumOff val="10000"/>
                  </a:schemeClr>
                </a:solidFill>
                <a:latin typeface="Arial" charset="0"/>
                <a:ea typeface="Arial" charset="0"/>
                <a:cs typeface="Arial" charset="0"/>
              </a:rPr>
              <a:t> </a:t>
            </a:r>
            <a:r>
              <a:rPr lang="es-ES" sz="3600" b="1" dirty="0">
                <a:solidFill>
                  <a:schemeClr val="accent1"/>
                </a:solidFill>
              </a:rPr>
              <a:t>a</a:t>
            </a:r>
            <a:r>
              <a:rPr lang="es-ES" sz="3600" b="1" dirty="0">
                <a:solidFill>
                  <a:schemeClr val="tx1">
                    <a:lumMod val="90000"/>
                    <a:lumOff val="10000"/>
                  </a:schemeClr>
                </a:solidFill>
                <a:latin typeface="Arial" charset="0"/>
                <a:ea typeface="Arial" charset="0"/>
                <a:cs typeface="Arial" charset="0"/>
              </a:rPr>
              <a:t> </a:t>
            </a:r>
            <a:r>
              <a:rPr lang="es-ES" sz="3600" b="1" dirty="0">
                <a:solidFill>
                  <a:schemeClr val="accent1"/>
                </a:solidFill>
              </a:rPr>
              <a:t>VRS</a:t>
            </a:r>
          </a:p>
        </p:txBody>
      </p:sp>
      <p:sp>
        <p:nvSpPr>
          <p:cNvPr id="2" name="CuadroTexto 1"/>
          <p:cNvSpPr txBox="1"/>
          <p:nvPr/>
        </p:nvSpPr>
        <p:spPr>
          <a:xfrm>
            <a:off x="661248" y="2009579"/>
            <a:ext cx="11086804" cy="3416320"/>
          </a:xfrm>
          <a:prstGeom prst="rect">
            <a:avLst/>
          </a:prstGeom>
          <a:noFill/>
        </p:spPr>
        <p:txBody>
          <a:bodyPr wrap="square" lIns="0" tIns="0" rIns="0" bIns="0" rtlCol="0">
            <a:spAutoFit/>
          </a:bodyPr>
          <a:lstStyle/>
          <a:p>
            <a:pPr algn="just">
              <a:spcBef>
                <a:spcPts val="1200"/>
              </a:spcBef>
              <a:spcAft>
                <a:spcPts val="2400"/>
              </a:spcAft>
            </a:pPr>
            <a:r>
              <a:rPr lang="es-ES" sz="3200" dirty="0" smtClean="0">
                <a:solidFill>
                  <a:srgbClr val="000000"/>
                </a:solidFill>
                <a:latin typeface="Calibri" panose="020F0502020204030204" pitchFamily="34" charset="0"/>
                <a:cs typeface="Calibri" panose="020F0502020204030204" pitchFamily="34" charset="0"/>
              </a:rPr>
              <a:t>El </a:t>
            </a:r>
            <a:r>
              <a:rPr lang="es-ES" sz="3200" dirty="0">
                <a:solidFill>
                  <a:srgbClr val="000000"/>
                </a:solidFill>
                <a:latin typeface="Calibri" panose="020F0502020204030204" pitchFamily="34" charset="0"/>
                <a:cs typeface="Calibri" panose="020F0502020204030204" pitchFamily="34" charset="0"/>
              </a:rPr>
              <a:t>Departamento de Sanidad de Aragón ha adquirido </a:t>
            </a:r>
            <a:r>
              <a:rPr lang="es-ES" sz="3200" b="1" dirty="0" smtClean="0">
                <a:solidFill>
                  <a:srgbClr val="000000"/>
                </a:solidFill>
                <a:latin typeface="Calibri" panose="020F0502020204030204" pitchFamily="34" charset="0"/>
                <a:cs typeface="Calibri" panose="020F0502020204030204" pitchFamily="34" charset="0"/>
              </a:rPr>
              <a:t>10.500 </a:t>
            </a:r>
            <a:r>
              <a:rPr lang="es-ES" sz="3200" b="1" dirty="0">
                <a:solidFill>
                  <a:srgbClr val="000000"/>
                </a:solidFill>
                <a:latin typeface="Calibri" panose="020F0502020204030204" pitchFamily="34" charset="0"/>
                <a:cs typeface="Calibri" panose="020F0502020204030204" pitchFamily="34" charset="0"/>
              </a:rPr>
              <a:t>dosis </a:t>
            </a:r>
            <a:r>
              <a:rPr lang="es-ES" sz="3200" dirty="0">
                <a:solidFill>
                  <a:srgbClr val="000000"/>
                </a:solidFill>
                <a:latin typeface="Calibri" panose="020F0502020204030204" pitchFamily="34" charset="0"/>
                <a:cs typeface="Calibri" panose="020F0502020204030204" pitchFamily="34" charset="0"/>
              </a:rPr>
              <a:t>para la temporada 2023-2024, lo que ha supuesto </a:t>
            </a:r>
            <a:r>
              <a:rPr lang="es-ES" sz="3200" dirty="0" smtClean="0">
                <a:solidFill>
                  <a:srgbClr val="000000"/>
                </a:solidFill>
                <a:latin typeface="Calibri" panose="020F0502020204030204" pitchFamily="34" charset="0"/>
                <a:cs typeface="Calibri" panose="020F0502020204030204" pitchFamily="34" charset="0"/>
              </a:rPr>
              <a:t>un esfuerzo organizativo y presupuestario importante.</a:t>
            </a:r>
          </a:p>
          <a:p>
            <a:pPr algn="just">
              <a:spcBef>
                <a:spcPts val="1200"/>
              </a:spcBef>
              <a:spcAft>
                <a:spcPts val="2400"/>
              </a:spcAft>
            </a:pPr>
            <a:r>
              <a:rPr lang="es-ES" sz="3200" dirty="0" smtClean="0">
                <a:latin typeface="Calibri" panose="020F0502020204030204" pitchFamily="34" charset="0"/>
                <a:cs typeface="Calibri" panose="020F0502020204030204" pitchFamily="34" charset="0"/>
              </a:rPr>
              <a:t>La </a:t>
            </a:r>
            <a:r>
              <a:rPr lang="es-ES" sz="3200" b="1" dirty="0" smtClean="0">
                <a:latin typeface="Calibri" panose="020F0502020204030204" pitchFamily="34" charset="0"/>
                <a:cs typeface="Calibri" panose="020F0502020204030204" pitchFamily="34" charset="0"/>
              </a:rPr>
              <a:t>cobertura</a:t>
            </a:r>
            <a:r>
              <a:rPr lang="es-ES" sz="3200" dirty="0" smtClean="0">
                <a:latin typeface="Calibri" panose="020F0502020204030204" pitchFamily="34" charset="0"/>
                <a:cs typeface="Calibri" panose="020F0502020204030204" pitchFamily="34" charset="0"/>
              </a:rPr>
              <a:t> </a:t>
            </a:r>
            <a:r>
              <a:rPr lang="es-ES" sz="3200" dirty="0">
                <a:latin typeface="Calibri" panose="020F0502020204030204" pitchFamily="34" charset="0"/>
                <a:cs typeface="Calibri" panose="020F0502020204030204" pitchFamily="34" charset="0"/>
              </a:rPr>
              <a:t>potencialmente esperable </a:t>
            </a:r>
            <a:r>
              <a:rPr lang="es-ES" sz="3200" dirty="0" smtClean="0">
                <a:latin typeface="Calibri" panose="020F0502020204030204" pitchFamily="34" charset="0"/>
                <a:cs typeface="Calibri" panose="020F0502020204030204" pitchFamily="34" charset="0"/>
              </a:rPr>
              <a:t>pensamos que será </a:t>
            </a:r>
            <a:r>
              <a:rPr lang="es-ES" sz="3200" b="1" dirty="0">
                <a:latin typeface="Calibri" panose="020F0502020204030204" pitchFamily="34" charset="0"/>
                <a:cs typeface="Calibri" panose="020F0502020204030204" pitchFamily="34" charset="0"/>
              </a:rPr>
              <a:t>elevada</a:t>
            </a:r>
            <a:r>
              <a:rPr lang="es-ES" sz="3200" dirty="0">
                <a:latin typeface="Calibri" panose="020F0502020204030204" pitchFamily="34" charset="0"/>
                <a:cs typeface="Calibri" panose="020F0502020204030204" pitchFamily="34" charset="0"/>
              </a:rPr>
              <a:t>, </a:t>
            </a:r>
            <a:r>
              <a:rPr lang="es-ES" sz="3200" dirty="0" smtClean="0">
                <a:latin typeface="Calibri" panose="020F0502020204030204" pitchFamily="34" charset="0"/>
                <a:cs typeface="Calibri" panose="020F0502020204030204" pitchFamily="34" charset="0"/>
              </a:rPr>
              <a:t>siendo nuestro objetivo </a:t>
            </a:r>
            <a:r>
              <a:rPr lang="es-ES" sz="3200" dirty="0">
                <a:latin typeface="Calibri" panose="020F0502020204030204" pitchFamily="34" charset="0"/>
                <a:cs typeface="Calibri" panose="020F0502020204030204" pitchFamily="34" charset="0"/>
              </a:rPr>
              <a:t>alcanzar el </a:t>
            </a:r>
            <a:r>
              <a:rPr lang="es-ES" sz="3200" dirty="0" smtClean="0">
                <a:latin typeface="Calibri" panose="020F0502020204030204" pitchFamily="34" charset="0"/>
                <a:cs typeface="Calibri" panose="020F0502020204030204" pitchFamily="34" charset="0"/>
              </a:rPr>
              <a:t>98% de la población diana.</a:t>
            </a:r>
            <a:endParaRPr lang="es-ES" sz="3200" dirty="0">
              <a:latin typeface="Calibri" panose="020F0502020204030204" pitchFamily="34" charset="0"/>
              <a:cs typeface="Calibri" panose="020F0502020204030204" pitchFamily="34" charset="0"/>
            </a:endParaRPr>
          </a:p>
        </p:txBody>
      </p:sp>
      <p:sp>
        <p:nvSpPr>
          <p:cNvPr id="3" name="Elipse 2"/>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5800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2789" y="1689452"/>
            <a:ext cx="11177250" cy="3939540"/>
          </a:xfrm>
          <a:prstGeom prst="rect">
            <a:avLst/>
          </a:prstGeom>
        </p:spPr>
        <p:txBody>
          <a:bodyPr wrap="square">
            <a:spAutoFit/>
          </a:bodyPr>
          <a:lstStyle/>
          <a:p>
            <a:r>
              <a:rPr lang="es-ES" sz="3200" b="1" dirty="0">
                <a:solidFill>
                  <a:schemeClr val="accent1"/>
                </a:solidFill>
              </a:rPr>
              <a:t>¿Quién lo recibe? </a:t>
            </a:r>
          </a:p>
          <a:p>
            <a:endParaRPr lang="es-ES" sz="2200" b="1" dirty="0">
              <a:solidFill>
                <a:srgbClr val="000000"/>
              </a:solidFill>
              <a:latin typeface="Calibri" panose="020F0502020204030204" pitchFamily="34" charset="0"/>
            </a:endParaRPr>
          </a:p>
          <a:p>
            <a:r>
              <a:rPr lang="es-ES" sz="2800" b="1" dirty="0">
                <a:solidFill>
                  <a:srgbClr val="000000"/>
                </a:solidFill>
                <a:latin typeface="Calibri" panose="020F0502020204030204" pitchFamily="34" charset="0"/>
              </a:rPr>
              <a:t>1. Menores de 6 meses </a:t>
            </a:r>
            <a:r>
              <a:rPr lang="es-ES" sz="2800" dirty="0">
                <a:solidFill>
                  <a:srgbClr val="000000"/>
                </a:solidFill>
                <a:latin typeface="Calibri" panose="020F0502020204030204" pitchFamily="34" charset="0"/>
              </a:rPr>
              <a:t>al inicio o durante la temporada de VRS:</a:t>
            </a:r>
          </a:p>
          <a:p>
            <a:endParaRPr lang="es-ES" sz="2800" dirty="0">
              <a:solidFill>
                <a:srgbClr val="000000"/>
              </a:solidFill>
              <a:latin typeface="Calibri" panose="020F0502020204030204" pitchFamily="34" charset="0"/>
            </a:endParaRPr>
          </a:p>
          <a:p>
            <a:pPr marL="914400" lvl="1" indent="-457200">
              <a:buFont typeface="Arial" panose="020B0604020202020204" pitchFamily="34" charset="0"/>
              <a:buChar char="•"/>
            </a:pPr>
            <a:r>
              <a:rPr lang="es-ES" sz="2800" dirty="0">
                <a:solidFill>
                  <a:srgbClr val="000000"/>
                </a:solidFill>
                <a:latin typeface="Calibri" panose="020F0502020204030204" pitchFamily="34" charset="0"/>
              </a:rPr>
              <a:t>N</a:t>
            </a:r>
            <a:r>
              <a:rPr lang="es-ES" sz="2800" dirty="0" smtClean="0">
                <a:solidFill>
                  <a:srgbClr val="000000"/>
                </a:solidFill>
                <a:latin typeface="Calibri" panose="020F0502020204030204" pitchFamily="34" charset="0"/>
              </a:rPr>
              <a:t>acidos </a:t>
            </a:r>
            <a:r>
              <a:rPr lang="es-ES" sz="2800" dirty="0">
                <a:solidFill>
                  <a:srgbClr val="000000"/>
                </a:solidFill>
                <a:latin typeface="Calibri" panose="020F0502020204030204" pitchFamily="34" charset="0"/>
              </a:rPr>
              <a:t>a partir del 1 abril de 2023 y hasta el 31 de marzo de 2024. </a:t>
            </a:r>
          </a:p>
          <a:p>
            <a:pPr marL="914400" lvl="1" indent="-457200">
              <a:buFont typeface="Arial" panose="020B0604020202020204" pitchFamily="34" charset="0"/>
              <a:buChar char="•"/>
            </a:pPr>
            <a:r>
              <a:rPr lang="es-ES" sz="2800" dirty="0">
                <a:solidFill>
                  <a:srgbClr val="000000"/>
                </a:solidFill>
                <a:latin typeface="Calibri" panose="020F0502020204030204" pitchFamily="34" charset="0"/>
              </a:rPr>
              <a:t>Se priorizará la inmunización de los nacidos durante la </a:t>
            </a:r>
            <a:r>
              <a:rPr lang="es-ES" sz="2800" dirty="0" smtClean="0">
                <a:solidFill>
                  <a:srgbClr val="000000"/>
                </a:solidFill>
                <a:latin typeface="Calibri" panose="020F0502020204030204" pitchFamily="34" charset="0"/>
              </a:rPr>
              <a:t>temporada de invierno </a:t>
            </a:r>
            <a:r>
              <a:rPr lang="es-ES" sz="2800" dirty="0">
                <a:solidFill>
                  <a:srgbClr val="000000"/>
                </a:solidFill>
                <a:latin typeface="Calibri" panose="020F0502020204030204" pitchFamily="34" charset="0"/>
              </a:rPr>
              <a:t>y los nacidos previamente se inmunizarán lo antes posible (mes de octubre).</a:t>
            </a:r>
          </a:p>
          <a:p>
            <a:pPr lvl="1"/>
            <a:endParaRPr lang="es-ES" sz="2800" dirty="0">
              <a:solidFill>
                <a:srgbClr val="000000"/>
              </a:solidFill>
              <a:latin typeface="Calibri" panose="020F0502020204030204" pitchFamily="34" charset="0"/>
            </a:endParaRPr>
          </a:p>
        </p:txBody>
      </p:sp>
      <p:sp>
        <p:nvSpPr>
          <p:cNvPr id="3" name="Rectangle 2"/>
          <p:cNvSpPr>
            <a:spLocks noChangeArrowheads="1"/>
          </p:cNvSpPr>
          <p:nvPr/>
        </p:nvSpPr>
        <p:spPr bwMode="auto">
          <a:xfrm>
            <a:off x="1047749" y="334939"/>
            <a:ext cx="10517718" cy="953919"/>
          </a:xfrm>
          <a:prstGeom prst="rect">
            <a:avLst/>
          </a:prstGeom>
          <a:noFill/>
          <a:ln w="9525">
            <a:noFill/>
            <a:miter lim="800000"/>
            <a:headEnd/>
            <a:tailEnd/>
          </a:ln>
        </p:spPr>
        <p:txBody>
          <a:bodyPr anchor="ctr"/>
          <a:lstStyle/>
          <a:p>
            <a:pPr algn="ctr" eaLnBrk="0" hangingPunct="0"/>
            <a:r>
              <a:rPr lang="es-ES" sz="2800" b="1" dirty="0">
                <a:solidFill>
                  <a:schemeClr val="accent1"/>
                </a:solidFill>
              </a:rPr>
              <a:t> </a:t>
            </a:r>
            <a:r>
              <a:rPr lang="es-ES" sz="3600" b="1" dirty="0">
                <a:solidFill>
                  <a:schemeClr val="accent1"/>
                </a:solidFill>
              </a:rPr>
              <a:t>Principales características campaña VRS 23-24</a:t>
            </a:r>
            <a:endParaRPr lang="es-ES" sz="3600" b="1" dirty="0">
              <a:solidFill>
                <a:schemeClr val="accent3"/>
              </a:solidFill>
            </a:endParaRP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0910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0266" y="1697974"/>
            <a:ext cx="11243733" cy="3724096"/>
          </a:xfrm>
          <a:prstGeom prst="rect">
            <a:avLst/>
          </a:prstGeom>
        </p:spPr>
        <p:txBody>
          <a:bodyPr wrap="square">
            <a:spAutoFit/>
          </a:bodyPr>
          <a:lstStyle/>
          <a:p>
            <a:pPr marL="457200" indent="-457200">
              <a:buAutoNum type="arabicPeriod" startAt="2"/>
            </a:pPr>
            <a:r>
              <a:rPr lang="es-ES" sz="2800" b="1" dirty="0">
                <a:solidFill>
                  <a:srgbClr val="000000"/>
                </a:solidFill>
                <a:latin typeface="Calibri" panose="020F0502020204030204" pitchFamily="34" charset="0"/>
              </a:rPr>
              <a:t>Población infantil con alto riesgo de enfermedad grave por VRS</a:t>
            </a:r>
            <a:r>
              <a:rPr lang="es-ES" sz="2800" dirty="0">
                <a:solidFill>
                  <a:srgbClr val="000000"/>
                </a:solidFill>
                <a:latin typeface="Calibri" panose="020F0502020204030204" pitchFamily="34" charset="0"/>
              </a:rPr>
              <a:t>: </a:t>
            </a:r>
          </a:p>
          <a:p>
            <a:pPr marL="457200" indent="-457200">
              <a:buAutoNum type="arabicPeriod" startAt="2"/>
            </a:pPr>
            <a:endParaRPr lang="es-ES" sz="2600" dirty="0">
              <a:solidFill>
                <a:srgbClr val="000000"/>
              </a:solidFill>
              <a:latin typeface="Calibri" panose="020F0502020204030204" pitchFamily="34" charset="0"/>
            </a:endParaRPr>
          </a:p>
          <a:p>
            <a:pPr lvl="2"/>
            <a:r>
              <a:rPr lang="es-ES" sz="2600" dirty="0">
                <a:solidFill>
                  <a:srgbClr val="000000"/>
                </a:solidFill>
                <a:latin typeface="Calibri" panose="020F0502020204030204" pitchFamily="34" charset="0"/>
              </a:rPr>
              <a:t>a. Prematuros de menos de 35 </a:t>
            </a:r>
            <a:r>
              <a:rPr lang="es-ES" sz="2600" dirty="0" smtClean="0">
                <a:solidFill>
                  <a:srgbClr val="000000"/>
                </a:solidFill>
                <a:latin typeface="Calibri" panose="020F0502020204030204" pitchFamily="34" charset="0"/>
              </a:rPr>
              <a:t>semanas.</a:t>
            </a:r>
            <a:endParaRPr lang="es-ES" sz="2600" dirty="0">
              <a:solidFill>
                <a:srgbClr val="000000"/>
              </a:solidFill>
              <a:latin typeface="Calibri" panose="020F0502020204030204" pitchFamily="34" charset="0"/>
            </a:endParaRPr>
          </a:p>
          <a:p>
            <a:pPr lvl="2"/>
            <a:r>
              <a:rPr lang="es-ES" sz="2600" dirty="0">
                <a:solidFill>
                  <a:srgbClr val="000000"/>
                </a:solidFill>
                <a:latin typeface="Calibri" panose="020F0502020204030204" pitchFamily="34" charset="0"/>
              </a:rPr>
              <a:t>b. Pacientes con cardiopatías congénitas con afectación hemodinámica significativa. </a:t>
            </a:r>
          </a:p>
          <a:p>
            <a:pPr lvl="2"/>
            <a:r>
              <a:rPr lang="es-ES" sz="2600" dirty="0">
                <a:solidFill>
                  <a:srgbClr val="000000"/>
                </a:solidFill>
                <a:latin typeface="Calibri" panose="020F0502020204030204" pitchFamily="34" charset="0"/>
              </a:rPr>
              <a:t>c. Pacientes con displasia broncopulmonar y</a:t>
            </a:r>
          </a:p>
          <a:p>
            <a:pPr lvl="2"/>
            <a:r>
              <a:rPr lang="es-ES" sz="2600" dirty="0">
                <a:solidFill>
                  <a:srgbClr val="000000"/>
                </a:solidFill>
                <a:latin typeface="Calibri" panose="020F0502020204030204" pitchFamily="34" charset="0"/>
              </a:rPr>
              <a:t>d. Pacientes con otras patologías de base que suponen un gran riesgo para padecer bronquiolitis grave por VRS</a:t>
            </a:r>
          </a:p>
          <a:p>
            <a:pPr lvl="2"/>
            <a:endParaRPr lang="es-ES" sz="2600" dirty="0">
              <a:solidFill>
                <a:srgbClr val="000000"/>
              </a:solidFill>
              <a:latin typeface="Calibri" panose="020F0502020204030204" pitchFamily="34" charset="0"/>
            </a:endParaRPr>
          </a:p>
        </p:txBody>
      </p:sp>
      <p:sp>
        <p:nvSpPr>
          <p:cNvPr id="3" name="Rectangle 2"/>
          <p:cNvSpPr>
            <a:spLocks noChangeArrowheads="1"/>
          </p:cNvSpPr>
          <p:nvPr/>
        </p:nvSpPr>
        <p:spPr bwMode="auto">
          <a:xfrm>
            <a:off x="1047749" y="356598"/>
            <a:ext cx="10517718" cy="953919"/>
          </a:xfrm>
          <a:prstGeom prst="rect">
            <a:avLst/>
          </a:prstGeom>
          <a:noFill/>
          <a:ln w="9525">
            <a:noFill/>
            <a:miter lim="800000"/>
            <a:headEnd/>
            <a:tailEnd/>
          </a:ln>
        </p:spPr>
        <p:txBody>
          <a:bodyPr anchor="ctr"/>
          <a:lstStyle/>
          <a:p>
            <a:pPr algn="ctr" eaLnBrk="0" hangingPunct="0"/>
            <a:r>
              <a:rPr lang="es-ES" sz="2800" b="1" dirty="0">
                <a:solidFill>
                  <a:schemeClr val="accent1"/>
                </a:solidFill>
              </a:rPr>
              <a:t> </a:t>
            </a:r>
            <a:r>
              <a:rPr lang="es-ES" sz="3600" b="1" dirty="0">
                <a:solidFill>
                  <a:schemeClr val="accent1"/>
                </a:solidFill>
              </a:rPr>
              <a:t>Principales características campaña VRS 23-24</a:t>
            </a:r>
            <a:endParaRPr lang="es-ES" sz="3600" b="1" dirty="0">
              <a:solidFill>
                <a:schemeClr val="accent3"/>
              </a:solidFill>
            </a:endParaRPr>
          </a:p>
        </p:txBody>
      </p:sp>
      <p:sp>
        <p:nvSpPr>
          <p:cNvPr id="4" name="Elipse 3"/>
          <p:cNvSpPr/>
          <p:nvPr/>
        </p:nvSpPr>
        <p:spPr>
          <a:xfrm flipV="1">
            <a:off x="11748052" y="6569765"/>
            <a:ext cx="59635"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2790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47749" y="409857"/>
            <a:ext cx="10517718" cy="953919"/>
          </a:xfrm>
          <a:prstGeom prst="rect">
            <a:avLst/>
          </a:prstGeom>
          <a:noFill/>
          <a:ln w="9525">
            <a:noFill/>
            <a:miter lim="800000"/>
            <a:headEnd/>
            <a:tailEnd/>
          </a:ln>
        </p:spPr>
        <p:txBody>
          <a:bodyPr anchor="ctr"/>
          <a:lstStyle/>
          <a:p>
            <a:pPr algn="ctr" eaLnBrk="0" hangingPunct="0"/>
            <a:r>
              <a:rPr lang="es-ES" sz="2800" b="1" dirty="0">
                <a:solidFill>
                  <a:schemeClr val="accent1"/>
                </a:solidFill>
              </a:rPr>
              <a:t> </a:t>
            </a:r>
            <a:r>
              <a:rPr lang="es-ES" sz="3600" b="1" dirty="0">
                <a:solidFill>
                  <a:schemeClr val="accent1"/>
                </a:solidFill>
              </a:rPr>
              <a:t>Principales características campaña VRS 23-24</a:t>
            </a:r>
            <a:endParaRPr lang="es-ES" sz="3600" b="1" dirty="0">
              <a:solidFill>
                <a:schemeClr val="accent3"/>
              </a:solidFill>
            </a:endParaRPr>
          </a:p>
        </p:txBody>
      </p:sp>
      <p:sp>
        <p:nvSpPr>
          <p:cNvPr id="3" name="Rectángulo 2"/>
          <p:cNvSpPr/>
          <p:nvPr/>
        </p:nvSpPr>
        <p:spPr>
          <a:xfrm>
            <a:off x="375653" y="1363776"/>
            <a:ext cx="11023600" cy="5478423"/>
          </a:xfrm>
          <a:prstGeom prst="rect">
            <a:avLst/>
          </a:prstGeom>
        </p:spPr>
        <p:txBody>
          <a:bodyPr wrap="square">
            <a:spAutoFit/>
          </a:bodyPr>
          <a:lstStyle/>
          <a:p>
            <a:pPr>
              <a:spcBef>
                <a:spcPts val="600"/>
              </a:spcBef>
              <a:spcAft>
                <a:spcPts val="600"/>
              </a:spcAft>
            </a:pPr>
            <a:r>
              <a:rPr lang="es-ES" sz="2600" b="1" dirty="0"/>
              <a:t> </a:t>
            </a:r>
            <a:r>
              <a:rPr lang="es-ES" sz="2800" b="1" dirty="0">
                <a:solidFill>
                  <a:schemeClr val="accent1"/>
                </a:solidFill>
              </a:rPr>
              <a:t>¿Cómo y dónde?</a:t>
            </a:r>
          </a:p>
          <a:p>
            <a:pPr marL="914400" lvl="1" indent="-457200">
              <a:spcBef>
                <a:spcPts val="600"/>
              </a:spcBef>
              <a:spcAft>
                <a:spcPts val="600"/>
              </a:spcAft>
              <a:buFont typeface="Arial" panose="020B0604020202020204" pitchFamily="34" charset="0"/>
              <a:buChar char="•"/>
            </a:pPr>
            <a:r>
              <a:rPr lang="es-ES" sz="2800" b="1" dirty="0">
                <a:solidFill>
                  <a:srgbClr val="000000"/>
                </a:solidFill>
                <a:latin typeface="Calibri" panose="020F0502020204030204" pitchFamily="34" charset="0"/>
              </a:rPr>
              <a:t>Los menores de 6 meses</a:t>
            </a:r>
            <a:r>
              <a:rPr lang="es-ES" sz="2800" dirty="0">
                <a:solidFill>
                  <a:srgbClr val="000000"/>
                </a:solidFill>
                <a:latin typeface="Calibri" panose="020F0502020204030204" pitchFamily="34" charset="0"/>
              </a:rPr>
              <a:t> (nacidos a partir del 1 abril de 2023 y hasta el </a:t>
            </a:r>
            <a:r>
              <a:rPr lang="es-ES" sz="2800" dirty="0" smtClean="0">
                <a:solidFill>
                  <a:srgbClr val="000000"/>
                </a:solidFill>
                <a:latin typeface="Calibri" panose="020F0502020204030204" pitchFamily="34" charset="0"/>
              </a:rPr>
              <a:t>30 de septiembre de 2023): </a:t>
            </a:r>
            <a:r>
              <a:rPr lang="es-ES" sz="2800" dirty="0">
                <a:solidFill>
                  <a:srgbClr val="000000"/>
                </a:solidFill>
                <a:latin typeface="Calibri" panose="020F0502020204030204" pitchFamily="34" charset="0"/>
              </a:rPr>
              <a:t>en su centro de salud o de vacunación privado. Captación </a:t>
            </a:r>
            <a:r>
              <a:rPr lang="es-ES" sz="2800" dirty="0" smtClean="0">
                <a:solidFill>
                  <a:srgbClr val="000000"/>
                </a:solidFill>
                <a:latin typeface="Calibri" panose="020F0502020204030204" pitchFamily="34" charset="0"/>
              </a:rPr>
              <a:t>activa.</a:t>
            </a:r>
            <a:endParaRPr lang="es-ES" sz="2800" dirty="0">
              <a:solidFill>
                <a:srgbClr val="000000"/>
              </a:solidFill>
              <a:latin typeface="Calibri" panose="020F0502020204030204" pitchFamily="34" charset="0"/>
            </a:endParaRPr>
          </a:p>
          <a:p>
            <a:pPr lvl="1">
              <a:spcBef>
                <a:spcPts val="600"/>
              </a:spcBef>
              <a:spcAft>
                <a:spcPts val="600"/>
              </a:spcAft>
            </a:pPr>
            <a:endParaRPr lang="es-ES" sz="2800" dirty="0">
              <a:solidFill>
                <a:srgbClr val="000000"/>
              </a:solidFill>
              <a:latin typeface="Calibri" panose="020F0502020204030204" pitchFamily="34" charset="0"/>
            </a:endParaRPr>
          </a:p>
          <a:p>
            <a:pPr marL="914400" lvl="1" indent="-457200">
              <a:spcBef>
                <a:spcPts val="600"/>
              </a:spcBef>
              <a:spcAft>
                <a:spcPts val="600"/>
              </a:spcAft>
              <a:buFont typeface="Arial" panose="020B0604020202020204" pitchFamily="34" charset="0"/>
              <a:buChar char="•"/>
            </a:pPr>
            <a:r>
              <a:rPr lang="es-ES" sz="2800" dirty="0">
                <a:solidFill>
                  <a:srgbClr val="000000"/>
                </a:solidFill>
                <a:latin typeface="Calibri" panose="020F0502020204030204" pitchFamily="34" charset="0"/>
              </a:rPr>
              <a:t>Los nacidos </a:t>
            </a:r>
            <a:r>
              <a:rPr lang="es-ES" sz="2800" b="1" dirty="0">
                <a:solidFill>
                  <a:srgbClr val="000000"/>
                </a:solidFill>
                <a:latin typeface="Calibri" panose="020F0502020204030204" pitchFamily="34" charset="0"/>
              </a:rPr>
              <a:t>durante la temporada </a:t>
            </a:r>
            <a:r>
              <a:rPr lang="es-ES" sz="2800" dirty="0">
                <a:solidFill>
                  <a:srgbClr val="000000"/>
                </a:solidFill>
                <a:latin typeface="Calibri" panose="020F0502020204030204" pitchFamily="34" charset="0"/>
              </a:rPr>
              <a:t>(a partir del mes de </a:t>
            </a:r>
            <a:r>
              <a:rPr lang="es-ES" sz="2800" dirty="0" smtClean="0">
                <a:solidFill>
                  <a:srgbClr val="000000"/>
                </a:solidFill>
                <a:latin typeface="Calibri" panose="020F0502020204030204" pitchFamily="34" charset="0"/>
              </a:rPr>
              <a:t>octubre): </a:t>
            </a:r>
            <a:r>
              <a:rPr lang="es-ES" sz="2800" dirty="0">
                <a:solidFill>
                  <a:srgbClr val="000000"/>
                </a:solidFill>
                <a:latin typeface="Calibri" panose="020F0502020204030204" pitchFamily="34" charset="0"/>
              </a:rPr>
              <a:t>en el centro hospitalario al </a:t>
            </a:r>
            <a:r>
              <a:rPr lang="es-ES" sz="2800" dirty="0" smtClean="0">
                <a:solidFill>
                  <a:srgbClr val="000000"/>
                </a:solidFill>
                <a:latin typeface="Calibri" panose="020F0502020204030204" pitchFamily="34" charset="0"/>
              </a:rPr>
              <a:t>nacimiento.</a:t>
            </a:r>
            <a:endParaRPr lang="es-ES" sz="2800" dirty="0">
              <a:solidFill>
                <a:srgbClr val="000000"/>
              </a:solidFill>
              <a:latin typeface="Calibri" panose="020F0502020204030204" pitchFamily="34" charset="0"/>
            </a:endParaRPr>
          </a:p>
          <a:p>
            <a:pPr lvl="1">
              <a:spcBef>
                <a:spcPts val="600"/>
              </a:spcBef>
              <a:spcAft>
                <a:spcPts val="600"/>
              </a:spcAft>
            </a:pPr>
            <a:endParaRPr lang="es-ES" sz="2800" dirty="0">
              <a:solidFill>
                <a:srgbClr val="000000"/>
              </a:solidFill>
              <a:latin typeface="Calibri" panose="020F0502020204030204" pitchFamily="34" charset="0"/>
            </a:endParaRPr>
          </a:p>
          <a:p>
            <a:pPr marL="914400" lvl="1" indent="-457200">
              <a:spcBef>
                <a:spcPts val="600"/>
              </a:spcBef>
              <a:spcAft>
                <a:spcPts val="600"/>
              </a:spcAft>
              <a:buFont typeface="Arial" panose="020B0604020202020204" pitchFamily="34" charset="0"/>
              <a:buChar char="•"/>
            </a:pPr>
            <a:r>
              <a:rPr lang="es-ES" sz="2800" b="1" dirty="0">
                <a:solidFill>
                  <a:srgbClr val="000000"/>
                </a:solidFill>
                <a:latin typeface="Calibri" panose="020F0502020204030204" pitchFamily="34" charset="0"/>
              </a:rPr>
              <a:t>N</a:t>
            </a:r>
            <a:r>
              <a:rPr lang="es-ES" sz="2800" b="1" dirty="0" smtClean="0">
                <a:solidFill>
                  <a:srgbClr val="000000"/>
                </a:solidFill>
                <a:latin typeface="Calibri" panose="020F0502020204030204" pitchFamily="34" charset="0"/>
              </a:rPr>
              <a:t>iños </a:t>
            </a:r>
            <a:r>
              <a:rPr lang="es-ES" sz="2800" b="1" dirty="0">
                <a:solidFill>
                  <a:srgbClr val="000000"/>
                </a:solidFill>
                <a:latin typeface="Calibri" panose="020F0502020204030204" pitchFamily="34" charset="0"/>
              </a:rPr>
              <a:t>con alto riesgo: </a:t>
            </a:r>
            <a:r>
              <a:rPr lang="es-ES" sz="2800" dirty="0">
                <a:solidFill>
                  <a:srgbClr val="000000"/>
                </a:solidFill>
                <a:latin typeface="Calibri" panose="020F0502020204030204" pitchFamily="34" charset="0"/>
              </a:rPr>
              <a:t>van a ser captados activamente por los servicios de neonatología. </a:t>
            </a:r>
            <a:r>
              <a:rPr lang="es-ES" sz="2000" dirty="0"/>
              <a:t/>
            </a:r>
            <a:br>
              <a:rPr lang="es-ES" sz="2000" dirty="0"/>
            </a:br>
            <a:endParaRPr lang="es-ES" sz="2000" dirty="0"/>
          </a:p>
        </p:txBody>
      </p:sp>
    </p:spTree>
    <p:extLst>
      <p:ext uri="{BB962C8B-B14F-4D97-AF65-F5344CB8AC3E}">
        <p14:creationId xmlns:p14="http://schemas.microsoft.com/office/powerpoint/2010/main" val="233528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
      <a:dk1>
        <a:srgbClr val="1A1918"/>
      </a:dk1>
      <a:lt1>
        <a:srgbClr val="FFFFFF"/>
      </a:lt1>
      <a:dk2>
        <a:srgbClr val="646464"/>
      </a:dk2>
      <a:lt2>
        <a:srgbClr val="E1E1E1"/>
      </a:lt2>
      <a:accent1>
        <a:srgbClr val="500C0A"/>
      </a:accent1>
      <a:accent2>
        <a:srgbClr val="92060B"/>
      </a:accent2>
      <a:accent3>
        <a:srgbClr val="ED020D"/>
      </a:accent3>
      <a:accent4>
        <a:srgbClr val="FF5500"/>
      </a:accent4>
      <a:accent5>
        <a:srgbClr val="FFAA00"/>
      </a:accent5>
      <a:accent6>
        <a:srgbClr val="FFDC00"/>
      </a:accent6>
      <a:hlink>
        <a:srgbClr val="ED020D"/>
      </a:hlink>
      <a:folHlink>
        <a:srgbClr val="96A9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6600" b="1" i="0" dirty="0" err="1" smtClean="0">
            <a:solidFill>
              <a:schemeClr val="bg1"/>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
      <a:dk1>
        <a:srgbClr val="1A1918"/>
      </a:dk1>
      <a:lt1>
        <a:srgbClr val="FFFFFF"/>
      </a:lt1>
      <a:dk2>
        <a:srgbClr val="646464"/>
      </a:dk2>
      <a:lt2>
        <a:srgbClr val="E1E1E1"/>
      </a:lt2>
      <a:accent1>
        <a:srgbClr val="500C0A"/>
      </a:accent1>
      <a:accent2>
        <a:srgbClr val="92060B"/>
      </a:accent2>
      <a:accent3>
        <a:srgbClr val="ED020D"/>
      </a:accent3>
      <a:accent4>
        <a:srgbClr val="FF5500"/>
      </a:accent4>
      <a:accent5>
        <a:srgbClr val="FFAA00"/>
      </a:accent5>
      <a:accent6>
        <a:srgbClr val="FFDC00"/>
      </a:accent6>
      <a:hlink>
        <a:srgbClr val="ED020D"/>
      </a:hlink>
      <a:folHlink>
        <a:srgbClr val="96A9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6600" b="1" i="0" dirty="0" err="1" smtClean="0">
            <a:solidFill>
              <a:schemeClr val="bg1"/>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11820</TotalTime>
  <Words>2776</Words>
  <Application>Microsoft Office PowerPoint</Application>
  <PresentationFormat>Panorámica</PresentationFormat>
  <Paragraphs>240</Paragraphs>
  <Slides>31</Slides>
  <Notes>27</Notes>
  <HiddenSlides>1</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31</vt:i4>
      </vt:variant>
    </vt:vector>
  </HeadingPairs>
  <TitlesOfParts>
    <vt:vector size="40" baseType="lpstr">
      <vt:lpstr>Arial</vt:lpstr>
      <vt:lpstr>Arial</vt:lpstr>
      <vt:lpstr>Arial Black</vt:lpstr>
      <vt:lpstr>Calibri</vt:lpstr>
      <vt:lpstr>Times New Roman</vt:lpstr>
      <vt:lpstr>Wingdings</vt:lpstr>
      <vt:lpstr>Office Theme</vt:lpstr>
      <vt:lpstr>1_Office Theme</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Administrador</cp:lastModifiedBy>
  <cp:revision>665</cp:revision>
  <cp:lastPrinted>2023-09-26T15:56:02Z</cp:lastPrinted>
  <dcterms:created xsi:type="dcterms:W3CDTF">2015-10-16T11:25:49Z</dcterms:created>
  <dcterms:modified xsi:type="dcterms:W3CDTF">2023-09-27T07:03:39Z</dcterms:modified>
  <cp:category/>
</cp:coreProperties>
</file>